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4064" r:id="rId1"/>
    <p:sldMasterId id="2147484065" r:id="rId2"/>
  </p:sldMasterIdLst>
  <p:notesMasterIdLst>
    <p:notesMasterId r:id="rId60"/>
  </p:notesMasterIdLst>
  <p:sldIdLst>
    <p:sldId id="318" r:id="rId3"/>
    <p:sldId id="319" r:id="rId4"/>
    <p:sldId id="320" r:id="rId5"/>
    <p:sldId id="426" r:id="rId6"/>
    <p:sldId id="384" r:id="rId7"/>
    <p:sldId id="459" r:id="rId8"/>
    <p:sldId id="451" r:id="rId9"/>
    <p:sldId id="455" r:id="rId10"/>
    <p:sldId id="456" r:id="rId11"/>
    <p:sldId id="452" r:id="rId12"/>
    <p:sldId id="386" r:id="rId13"/>
    <p:sldId id="387" r:id="rId14"/>
    <p:sldId id="388" r:id="rId15"/>
    <p:sldId id="389" r:id="rId16"/>
    <p:sldId id="390" r:id="rId17"/>
    <p:sldId id="391" r:id="rId18"/>
    <p:sldId id="392" r:id="rId19"/>
    <p:sldId id="393" r:id="rId20"/>
    <p:sldId id="394" r:id="rId21"/>
    <p:sldId id="453" r:id="rId22"/>
    <p:sldId id="395" r:id="rId23"/>
    <p:sldId id="457" r:id="rId24"/>
    <p:sldId id="427" r:id="rId25"/>
    <p:sldId id="458" r:id="rId26"/>
    <p:sldId id="428" r:id="rId27"/>
    <p:sldId id="429" r:id="rId28"/>
    <p:sldId id="430" r:id="rId29"/>
    <p:sldId id="431" r:id="rId30"/>
    <p:sldId id="432" r:id="rId31"/>
    <p:sldId id="433" r:id="rId32"/>
    <p:sldId id="434" r:id="rId33"/>
    <p:sldId id="435" r:id="rId34"/>
    <p:sldId id="436" r:id="rId35"/>
    <p:sldId id="437" r:id="rId36"/>
    <p:sldId id="438" r:id="rId37"/>
    <p:sldId id="439" r:id="rId38"/>
    <p:sldId id="440" r:id="rId39"/>
    <p:sldId id="441" r:id="rId40"/>
    <p:sldId id="442" r:id="rId41"/>
    <p:sldId id="443" r:id="rId42"/>
    <p:sldId id="444" r:id="rId43"/>
    <p:sldId id="445" r:id="rId44"/>
    <p:sldId id="446" r:id="rId45"/>
    <p:sldId id="447" r:id="rId46"/>
    <p:sldId id="448" r:id="rId47"/>
    <p:sldId id="449" r:id="rId48"/>
    <p:sldId id="410" r:id="rId49"/>
    <p:sldId id="454" r:id="rId50"/>
    <p:sldId id="411" r:id="rId51"/>
    <p:sldId id="413" r:id="rId52"/>
    <p:sldId id="414" r:id="rId53"/>
    <p:sldId id="416" r:id="rId54"/>
    <p:sldId id="417" r:id="rId55"/>
    <p:sldId id="355" r:id="rId56"/>
    <p:sldId id="450" r:id="rId57"/>
    <p:sldId id="415" r:id="rId58"/>
    <p:sldId id="356" r:id="rId59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23" autoAdjust="0"/>
    <p:restoredTop sz="94605" autoAdjust="0"/>
  </p:normalViewPr>
  <p:slideViewPr>
    <p:cSldViewPr>
      <p:cViewPr varScale="1">
        <p:scale>
          <a:sx n="80" d="100"/>
          <a:sy n="80" d="100"/>
        </p:scale>
        <p:origin x="1086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274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5" Type="http://schemas.openxmlformats.org/officeDocument/2006/relationships/slide" Target="slides/slide3.xml"/><Relationship Id="rId61" Type="http://schemas.openxmlformats.org/officeDocument/2006/relationships/presProps" Target="pres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JPG>
</file>

<file path=ppt/media/image18.PNG>
</file>

<file path=ppt/media/image19.png>
</file>

<file path=ppt/media/image2.jpeg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pPr>
              <a:defRPr/>
            </a:pPr>
            <a:fld id="{10B399E2-77A4-42C1-8F81-88FD75C7FD6C}" type="datetimeFigureOut">
              <a:rPr lang="en-US"/>
              <a:pPr>
                <a:defRPr/>
              </a:pPr>
              <a:t>1/26/2021</a:t>
            </a:fld>
            <a:endParaRPr lang="en-US" dirty="0"/>
          </a:p>
        </p:txBody>
      </p:sp>
      <p:sp>
        <p:nvSpPr>
          <p:cNvPr id="542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78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78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pPr>
              <a:defRPr/>
            </a:pPr>
            <a:fld id="{B369B531-0DDF-4CC5-BEB3-36843EAA658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07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About the Presentations</a:t>
            </a:r>
          </a:p>
          <a:p>
            <a:endParaRPr lang="en-US" dirty="0"/>
          </a:p>
          <a:p>
            <a:r>
              <a:rPr lang="en-US" dirty="0"/>
              <a:t>The presentations cover the objectives found in the opening of each chapter.</a:t>
            </a:r>
          </a:p>
          <a:p>
            <a:r>
              <a:rPr lang="en-US" dirty="0"/>
              <a:t>All chapter objectives are listed in the beginning of each presentation. </a:t>
            </a:r>
          </a:p>
          <a:p>
            <a:r>
              <a:rPr lang="en-US" dirty="0"/>
              <a:t>You may customize the presentations to fit your class needs. </a:t>
            </a:r>
          </a:p>
          <a:p>
            <a:r>
              <a:rPr lang="en-US" dirty="0"/>
              <a:t>Some figures from the chapters are included. A complete set of images from the book can be found on the Instructor Resources disc.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8168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  <a:p>
            <a:endParaRPr lang="en-US" dirty="0"/>
          </a:p>
          <a:p>
            <a:r>
              <a:rPr lang="en-US" dirty="0"/>
              <a:t>Computer Case</a:t>
            </a:r>
          </a:p>
          <a:p>
            <a:pPr lvl="1"/>
            <a:r>
              <a:rPr lang="en-US" dirty="0"/>
              <a:t>Sometimes called “chassis”</a:t>
            </a:r>
          </a:p>
          <a:p>
            <a:pPr lvl="1"/>
            <a:r>
              <a:rPr lang="en-US" dirty="0"/>
              <a:t>Holds</a:t>
            </a:r>
          </a:p>
          <a:p>
            <a:pPr lvl="2"/>
            <a:r>
              <a:rPr lang="en-US" dirty="0"/>
              <a:t>Power supply, motherboard, processor, memory modules, expansion cards, hard drive, optical drive, other drives</a:t>
            </a:r>
          </a:p>
          <a:p>
            <a:pPr lvl="2"/>
            <a:r>
              <a:rPr lang="en-US" dirty="0"/>
              <a:t>Tower case – sits upright and can hold several drives</a:t>
            </a:r>
          </a:p>
          <a:p>
            <a:pPr lvl="2"/>
            <a:r>
              <a:rPr lang="en-US" dirty="0"/>
              <a:t>Desktop case – lies flat and sometimes holds monitor</a:t>
            </a:r>
          </a:p>
          <a:p>
            <a:pPr lvl="2"/>
            <a:r>
              <a:rPr lang="en-US" dirty="0"/>
              <a:t>Mobile case – used with laptops and tablets</a:t>
            </a:r>
          </a:p>
          <a:p>
            <a:pPr lvl="2"/>
            <a:r>
              <a:rPr lang="en-US" dirty="0"/>
              <a:t>All-in-one case – used with all-in-one computer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79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  <a:p>
            <a:endParaRPr lang="en-US" dirty="0"/>
          </a:p>
          <a:p>
            <a:r>
              <a:rPr lang="en-US" dirty="0"/>
              <a:t>Motherboard – sometimes called system board</a:t>
            </a:r>
          </a:p>
          <a:p>
            <a:pPr lvl="1"/>
            <a:r>
              <a:rPr lang="en-US" dirty="0"/>
              <a:t>Largest and most important circuit board</a:t>
            </a:r>
          </a:p>
          <a:p>
            <a:r>
              <a:rPr lang="en-US" dirty="0"/>
              <a:t>Processor – central processing unit (CPU) </a:t>
            </a:r>
          </a:p>
          <a:p>
            <a:pPr lvl="1"/>
            <a:r>
              <a:rPr lang="en-US" dirty="0"/>
              <a:t>Processes most of the data and instructions for the entire system</a:t>
            </a:r>
          </a:p>
          <a:p>
            <a:pPr lvl="1"/>
            <a:r>
              <a:rPr lang="en-US" dirty="0"/>
              <a:t>CPUs generate heat and require a heat sink and fan (together called the processor cooler)</a:t>
            </a:r>
          </a:p>
          <a:p>
            <a:pPr lvl="2"/>
            <a:r>
              <a:rPr lang="en-US" dirty="0"/>
              <a:t>A heat sink consists of metal fins that draw heat away from a component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0686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  <a:p>
            <a:endParaRPr lang="en-US" dirty="0"/>
          </a:p>
          <a:p>
            <a:r>
              <a:rPr lang="en-US" dirty="0"/>
              <a:t>Expansion cards - also called adapter cards</a:t>
            </a:r>
          </a:p>
          <a:p>
            <a:pPr lvl="1"/>
            <a:r>
              <a:rPr lang="en-US" dirty="0"/>
              <a:t>A circuit board that provides more ports than those provided by the motherboard</a:t>
            </a:r>
          </a:p>
          <a:p>
            <a:pPr lvl="1"/>
            <a:r>
              <a:rPr lang="en-US" dirty="0"/>
              <a:t>Today, most ports are provided by motherboards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5356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  <a:p>
            <a:endParaRPr lang="en-US" dirty="0"/>
          </a:p>
          <a:p>
            <a:r>
              <a:rPr lang="en-US" dirty="0"/>
              <a:t>Memory modules – random access memory (RAM)</a:t>
            </a:r>
          </a:p>
          <a:p>
            <a:pPr lvl="1"/>
            <a:r>
              <a:rPr lang="en-US" dirty="0"/>
              <a:t>Temporary storage for data and instructions as they are being processed by the CPU</a:t>
            </a:r>
          </a:p>
          <a:p>
            <a:pPr lvl="1"/>
            <a:r>
              <a:rPr lang="en-US" dirty="0"/>
              <a:t>Dual inline memory module (DIMM) slots hold memory modules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9791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  <a:p>
            <a:endParaRPr lang="en-US" dirty="0"/>
          </a:p>
          <a:p>
            <a:r>
              <a:rPr lang="en-US" dirty="0"/>
              <a:t>Hard drives and other drives</a:t>
            </a:r>
          </a:p>
          <a:p>
            <a:pPr lvl="1"/>
            <a:r>
              <a:rPr lang="en-US" dirty="0"/>
              <a:t>Hard drives may also be called hard disk drive (HDD)</a:t>
            </a:r>
          </a:p>
          <a:p>
            <a:pPr lvl="2"/>
            <a:r>
              <a:rPr lang="en-US" dirty="0"/>
              <a:t>Permanent storage used to hold data and programs</a:t>
            </a:r>
          </a:p>
          <a:p>
            <a:pPr lvl="1"/>
            <a:r>
              <a:rPr lang="en-US" dirty="0"/>
              <a:t>Other drives include: optical drive and tape drive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6506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  <a:p>
            <a:endParaRPr lang="en-US" dirty="0"/>
          </a:p>
          <a:p>
            <a:r>
              <a:rPr lang="en-US" dirty="0"/>
              <a:t>Power supply – also called power supply unit (PSU)</a:t>
            </a:r>
          </a:p>
          <a:p>
            <a:pPr lvl="1"/>
            <a:r>
              <a:rPr lang="en-US" dirty="0"/>
              <a:t>Receives and converts house current so that components inside the case can use it</a:t>
            </a:r>
          </a:p>
          <a:p>
            <a:pPr lvl="1"/>
            <a:r>
              <a:rPr lang="en-US" dirty="0"/>
              <a:t>Most come with a dual-voltage selector switch</a:t>
            </a:r>
          </a:p>
          <a:p>
            <a:pPr lvl="2"/>
            <a:r>
              <a:rPr lang="en-US" dirty="0"/>
              <a:t>Allows switching input voltage from 115V to 220V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6133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Form Factors Used by Computer Cases, Power Supplies, and Motherboards</a:t>
            </a:r>
          </a:p>
          <a:p>
            <a:endParaRPr lang="en-US" dirty="0"/>
          </a:p>
          <a:p>
            <a:r>
              <a:rPr lang="en-US" dirty="0"/>
              <a:t>Form factors: standards that describe the size, shape, screw hole positions, and major features of computer cases, power supplies, and motherboards</a:t>
            </a:r>
          </a:p>
          <a:p>
            <a:pPr lvl="1"/>
            <a:r>
              <a:rPr lang="en-US" dirty="0"/>
              <a:t>Necessary so that all will be compatible with each other</a:t>
            </a:r>
          </a:p>
          <a:p>
            <a:r>
              <a:rPr lang="en-US" dirty="0"/>
              <a:t>Two form factors used by most desktop and tower computer cases and power supplies:</a:t>
            </a:r>
          </a:p>
          <a:p>
            <a:pPr lvl="1"/>
            <a:r>
              <a:rPr lang="en-US" dirty="0"/>
              <a:t>ATX</a:t>
            </a:r>
          </a:p>
          <a:p>
            <a:pPr lvl="1"/>
            <a:r>
              <a:rPr lang="en-US" dirty="0"/>
              <a:t>Micro-ATX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2524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Form Factors Used by Computer Cases, Power Supplies, and Motherboards</a:t>
            </a:r>
          </a:p>
          <a:p>
            <a:endParaRPr lang="en-US" dirty="0"/>
          </a:p>
          <a:p>
            <a:r>
              <a:rPr lang="en-US" dirty="0"/>
              <a:t>ATX (Advanced Technology Extended) </a:t>
            </a:r>
          </a:p>
          <a:p>
            <a:pPr lvl="1"/>
            <a:r>
              <a:rPr lang="en-US" dirty="0"/>
              <a:t>Most commonly used form factor today</a:t>
            </a:r>
          </a:p>
          <a:p>
            <a:pPr lvl="1"/>
            <a:r>
              <a:rPr lang="en-US" dirty="0"/>
              <a:t>Originally developed by Intel in 1995</a:t>
            </a:r>
          </a:p>
          <a:p>
            <a:pPr lvl="1"/>
            <a:r>
              <a:rPr lang="en-US" dirty="0"/>
              <a:t>It is an open, nonproprietary industry specification</a:t>
            </a:r>
          </a:p>
          <a:p>
            <a:r>
              <a:rPr lang="en-US" dirty="0"/>
              <a:t>An ATX power supply has a variety of power connectors</a:t>
            </a:r>
          </a:p>
          <a:p>
            <a:pPr lvl="1"/>
            <a:r>
              <a:rPr lang="en-US" dirty="0"/>
              <a:t>Power connectors have evolved because new technologies require more power</a:t>
            </a:r>
          </a:p>
          <a:p>
            <a:pPr lvl="1"/>
            <a:r>
              <a:rPr lang="en-US" dirty="0"/>
              <a:t>Common ATX power connectors are listed on the following slides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0310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Form Factors Used by Computer Cases, Power Supplies, and Motherboards</a:t>
            </a:r>
          </a:p>
          <a:p>
            <a:endParaRPr lang="en-US" dirty="0"/>
          </a:p>
          <a:p>
            <a:r>
              <a:rPr lang="en-US" dirty="0"/>
              <a:t>20-pin P1 connector: used by the first ATX power supplies and motherboards</a:t>
            </a:r>
          </a:p>
          <a:p>
            <a:r>
              <a:rPr lang="en-US" dirty="0"/>
              <a:t>4-pin and 8-pin auxiliary connectors: used to provide and additional 12 V of power for evolving CPUs</a:t>
            </a:r>
          </a:p>
          <a:p>
            <a:r>
              <a:rPr lang="en-US" dirty="0"/>
              <a:t>24-pin or 20+4-pin P1 connector: the older 20-pin P1 connector still worked in this connector</a:t>
            </a:r>
          </a:p>
          <a:p>
            <a:pPr lvl="1"/>
            <a:r>
              <a:rPr lang="en-US" dirty="0"/>
              <a:t>Supported the new PCI Express slots</a:t>
            </a:r>
          </a:p>
          <a:p>
            <a:r>
              <a:rPr lang="en-US" dirty="0"/>
              <a:t>6-pin and 8-pin PCIe connectors: connect directly to the video card </a:t>
            </a:r>
          </a:p>
          <a:p>
            <a:pPr lvl="1"/>
            <a:r>
              <a:rPr lang="en-US" dirty="0"/>
              <a:t>Video cards draw the most power in a system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957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Form Factors Used by Computer Cases, Power Supplies, and Motherboards</a:t>
            </a:r>
          </a:p>
          <a:p>
            <a:endParaRPr lang="en-US" dirty="0"/>
          </a:p>
          <a:p>
            <a:r>
              <a:rPr lang="en-US" dirty="0"/>
              <a:t>Micro-ATX form factor</a:t>
            </a:r>
          </a:p>
          <a:p>
            <a:pPr lvl="1"/>
            <a:r>
              <a:rPr lang="en-US" dirty="0"/>
              <a:t>Major variation of ATX</a:t>
            </a:r>
          </a:p>
          <a:p>
            <a:pPr lvl="1"/>
            <a:r>
              <a:rPr lang="en-US" dirty="0"/>
              <a:t>Reduces total cost of a system by:</a:t>
            </a:r>
          </a:p>
          <a:p>
            <a:pPr lvl="2"/>
            <a:r>
              <a:rPr lang="en-US" dirty="0"/>
              <a:t>Reducing number of expansion slots on motherboard</a:t>
            </a:r>
          </a:p>
          <a:p>
            <a:pPr lvl="2"/>
            <a:r>
              <a:rPr lang="en-US" dirty="0"/>
              <a:t>Reducing power supplied to the board</a:t>
            </a:r>
          </a:p>
          <a:p>
            <a:pPr lvl="2"/>
            <a:r>
              <a:rPr lang="en-US" dirty="0"/>
              <a:t>Allowing for a smaller case size</a:t>
            </a:r>
          </a:p>
          <a:p>
            <a:pPr lvl="1"/>
            <a:r>
              <a:rPr lang="en-US" dirty="0"/>
              <a:t>Uses a 24-pin P1 connector </a:t>
            </a:r>
          </a:p>
          <a:p>
            <a:pPr lvl="2"/>
            <a:r>
              <a:rPr lang="en-US" dirty="0"/>
              <a:t>Not likely to have as many extra wires and connectors as those on the ATX power supply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8290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fld id="{19EB89F7-952D-4262-8442-2DEAE5CF94E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dirty="0"/>
              <a:t>A+ Guide to Hardware, 9th Edition</a:t>
            </a:r>
          </a:p>
          <a:p>
            <a:pPr marL="0" indent="0" algn="ctr">
              <a:lnSpc>
                <a:spcPct val="90000"/>
              </a:lnSpc>
              <a:buFontTx/>
              <a:buNone/>
            </a:pPr>
            <a:r>
              <a:rPr lang="en-US" sz="1200" i="1" dirty="0">
                <a:solidFill>
                  <a:schemeClr val="tx1"/>
                </a:solidFill>
              </a:rPr>
              <a:t>Chapter 1</a:t>
            </a:r>
          </a:p>
          <a:p>
            <a:pPr marL="0" indent="0" algn="ctr">
              <a:lnSpc>
                <a:spcPct val="90000"/>
              </a:lnSpc>
              <a:buFontTx/>
              <a:buNone/>
            </a:pPr>
            <a:r>
              <a:rPr lang="en-US" sz="1200" i="1" dirty="0">
                <a:solidFill>
                  <a:schemeClr val="tx1"/>
                </a:solidFill>
              </a:rPr>
              <a:t>First Look at Computer Parts and Tools</a:t>
            </a:r>
          </a:p>
          <a:p>
            <a:pPr eaLnBrk="1" hangingPunct="1"/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20573437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Form Factors Used by Computer Cases, Power Supplies, and Motherboards</a:t>
            </a:r>
          </a:p>
          <a:p>
            <a:endParaRPr lang="en-US" dirty="0"/>
          </a:p>
          <a:p>
            <a:r>
              <a:rPr lang="en-US" dirty="0"/>
              <a:t>Micro-ATX form factor</a:t>
            </a:r>
          </a:p>
          <a:p>
            <a:pPr lvl="1"/>
            <a:r>
              <a:rPr lang="en-US" dirty="0"/>
              <a:t>Major variation of ATX</a:t>
            </a:r>
          </a:p>
          <a:p>
            <a:pPr lvl="1"/>
            <a:r>
              <a:rPr lang="en-US" dirty="0"/>
              <a:t>Reduces total cost of a system by:</a:t>
            </a:r>
          </a:p>
          <a:p>
            <a:pPr lvl="2"/>
            <a:r>
              <a:rPr lang="en-US" dirty="0"/>
              <a:t>Reducing number of expansion slots on motherboard</a:t>
            </a:r>
          </a:p>
          <a:p>
            <a:pPr lvl="2"/>
            <a:r>
              <a:rPr lang="en-US" dirty="0"/>
              <a:t>Reducing power supplied to the board</a:t>
            </a:r>
          </a:p>
          <a:p>
            <a:pPr lvl="2"/>
            <a:r>
              <a:rPr lang="en-US" dirty="0"/>
              <a:t>Allowing for a smaller case size</a:t>
            </a:r>
          </a:p>
          <a:p>
            <a:pPr lvl="1"/>
            <a:r>
              <a:rPr lang="en-US" dirty="0"/>
              <a:t>Uses a 24-pin P1 connector </a:t>
            </a:r>
          </a:p>
          <a:p>
            <a:pPr lvl="2"/>
            <a:r>
              <a:rPr lang="en-US" dirty="0"/>
              <a:t>Not likely to have as many extra wires and connectors as those on the ATX power supply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2090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Drives, Their Cables, and Connectors</a:t>
            </a:r>
          </a:p>
          <a:p>
            <a:endParaRPr lang="en-US" dirty="0"/>
          </a:p>
          <a:p>
            <a:r>
              <a:rPr lang="en-US" dirty="0"/>
              <a:t>Hard Drives</a:t>
            </a:r>
          </a:p>
          <a:p>
            <a:pPr lvl="1"/>
            <a:r>
              <a:rPr lang="en-US" dirty="0"/>
              <a:t>Two standards: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/>
              <a:t>Serial ATA standard (SATA)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/>
              <a:t>Used by most drives today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/>
              <a:t>Get power from a power cable that connects to the drive using a SATA power connector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/>
              <a:t>Parallel ATA (PATA) – slower than SATA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/>
              <a:t>Also called IDE interface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/>
              <a:t>Used 40-pin ribbon cable and connector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/>
              <a:t>Two connectors on a motherboard for two data cables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/>
              <a:t>Found in most older desktop computers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3541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Drives, Their Cables, and Connectors</a:t>
            </a:r>
          </a:p>
          <a:p>
            <a:endParaRPr lang="en-US" dirty="0"/>
          </a:p>
          <a:p>
            <a:r>
              <a:rPr lang="en-US" dirty="0"/>
              <a:t>Hard Drives</a:t>
            </a:r>
          </a:p>
          <a:p>
            <a:pPr lvl="1"/>
            <a:r>
              <a:rPr lang="en-US" dirty="0"/>
              <a:t>Two standards: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/>
              <a:t>Serial ATA standard (SATA)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/>
              <a:t>Used by most drives today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/>
              <a:t>Get power from a power cable that connects to the drive using a SATA power connector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/>
              <a:t>Parallel ATA (PATA) – slower than SATA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/>
              <a:t>Also called IDE interface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/>
              <a:t>Used 40-pin ribbon cable and connector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/>
              <a:t>Two connectors on a motherboard for two data cables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/>
              <a:t>Found in most older desktop computers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0807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Look at Laptop Computers</a:t>
            </a:r>
          </a:p>
          <a:p>
            <a:endParaRPr lang="en-US" dirty="0"/>
          </a:p>
          <a:p>
            <a:pPr eaLnBrk="1" hangingPunct="1"/>
            <a:r>
              <a:rPr lang="en-US" dirty="0">
                <a:latin typeface="Arial" charset="0"/>
              </a:rPr>
              <a:t>Laptop (notebook): portable computer</a:t>
            </a:r>
          </a:p>
          <a:p>
            <a:pPr lvl="1" eaLnBrk="1" hangingPunct="1"/>
            <a:r>
              <a:rPr lang="en-US" dirty="0">
                <a:latin typeface="Arial" charset="0"/>
              </a:rPr>
              <a:t>Variation of a laptop is a netbook </a:t>
            </a:r>
          </a:p>
          <a:p>
            <a:pPr lvl="2" eaLnBrk="1" hangingPunct="1"/>
            <a:r>
              <a:rPr lang="en-US" dirty="0">
                <a:latin typeface="Arial" charset="0"/>
              </a:rPr>
              <a:t>Smaller and has less features than laptop</a:t>
            </a:r>
          </a:p>
          <a:p>
            <a:pPr eaLnBrk="1" hangingPunct="1"/>
            <a:r>
              <a:rPr lang="en-US" dirty="0">
                <a:latin typeface="Arial" charset="0"/>
              </a:rPr>
              <a:t>Comparing laptops to desktop computers</a:t>
            </a:r>
          </a:p>
          <a:p>
            <a:pPr lvl="1" eaLnBrk="1" hangingPunct="1"/>
            <a:r>
              <a:rPr lang="en-US" dirty="0">
                <a:latin typeface="Arial" charset="0"/>
              </a:rPr>
              <a:t>Use the same technology as desktops</a:t>
            </a:r>
          </a:p>
          <a:p>
            <a:pPr lvl="1" eaLnBrk="1" hangingPunct="1"/>
            <a:r>
              <a:rPr lang="en-US" dirty="0">
                <a:latin typeface="Arial" charset="0"/>
              </a:rPr>
              <a:t>Smaller, portable, and use less power</a:t>
            </a:r>
          </a:p>
          <a:p>
            <a:pPr lvl="1" eaLnBrk="1" hangingPunct="1"/>
            <a:r>
              <a:rPr lang="en-US" dirty="0">
                <a:latin typeface="Arial" charset="0"/>
              </a:rPr>
              <a:t>Replacement parts cost more than desktops</a:t>
            </a:r>
          </a:p>
          <a:p>
            <a:pPr eaLnBrk="1" hangingPunct="1"/>
            <a:r>
              <a:rPr lang="en-US" dirty="0">
                <a:latin typeface="Arial" charset="0"/>
              </a:rPr>
              <a:t>Laptops offer a variety of ports and slots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05255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Look at Laptop Computers</a:t>
            </a:r>
          </a:p>
          <a:p>
            <a:endParaRPr lang="en-US" dirty="0"/>
          </a:p>
          <a:p>
            <a:pPr eaLnBrk="1" hangingPunct="1"/>
            <a:r>
              <a:rPr lang="en-US" dirty="0">
                <a:latin typeface="Arial" charset="0"/>
              </a:rPr>
              <a:t>Laptop (notebook): portable computer</a:t>
            </a:r>
          </a:p>
          <a:p>
            <a:pPr lvl="1" eaLnBrk="1" hangingPunct="1"/>
            <a:r>
              <a:rPr lang="en-US" dirty="0">
                <a:latin typeface="Arial" charset="0"/>
              </a:rPr>
              <a:t>Variation of a laptop is a netbook </a:t>
            </a:r>
          </a:p>
          <a:p>
            <a:pPr lvl="2" eaLnBrk="1" hangingPunct="1"/>
            <a:r>
              <a:rPr lang="en-US" dirty="0">
                <a:latin typeface="Arial" charset="0"/>
              </a:rPr>
              <a:t>Smaller and has less features than laptop</a:t>
            </a:r>
          </a:p>
          <a:p>
            <a:pPr eaLnBrk="1" hangingPunct="1"/>
            <a:r>
              <a:rPr lang="en-US" dirty="0">
                <a:latin typeface="Arial" charset="0"/>
              </a:rPr>
              <a:t>Comparing laptops to desktop computers</a:t>
            </a:r>
          </a:p>
          <a:p>
            <a:pPr lvl="1" eaLnBrk="1" hangingPunct="1"/>
            <a:r>
              <a:rPr lang="en-US" dirty="0">
                <a:latin typeface="Arial" charset="0"/>
              </a:rPr>
              <a:t>Use the same technology as desktops</a:t>
            </a:r>
          </a:p>
          <a:p>
            <a:pPr lvl="1" eaLnBrk="1" hangingPunct="1"/>
            <a:r>
              <a:rPr lang="en-US" dirty="0">
                <a:latin typeface="Arial" charset="0"/>
              </a:rPr>
              <a:t>Smaller, portable, and use less power</a:t>
            </a:r>
          </a:p>
          <a:p>
            <a:pPr lvl="1" eaLnBrk="1" hangingPunct="1"/>
            <a:r>
              <a:rPr lang="en-US" dirty="0">
                <a:latin typeface="Arial" charset="0"/>
              </a:rPr>
              <a:t>Replacement parts cost more than desktops</a:t>
            </a:r>
          </a:p>
          <a:p>
            <a:pPr eaLnBrk="1" hangingPunct="1"/>
            <a:r>
              <a:rPr lang="en-US" dirty="0">
                <a:latin typeface="Arial" charset="0"/>
              </a:rPr>
              <a:t>Laptops offer a variety of ports and slots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53785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Look at Laptop Computers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3820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Look at Laptop Computers</a:t>
            </a:r>
          </a:p>
          <a:p>
            <a:endParaRPr lang="en-US" dirty="0"/>
          </a:p>
          <a:p>
            <a:r>
              <a:rPr lang="en-US" dirty="0"/>
              <a:t>Ports common to laptops include:</a:t>
            </a:r>
          </a:p>
          <a:p>
            <a:pPr lvl="1"/>
            <a:r>
              <a:rPr lang="en-US" dirty="0"/>
              <a:t>USB, FireWire, network, dial-up modem, audio, and video ports</a:t>
            </a:r>
          </a:p>
          <a:p>
            <a:r>
              <a:rPr lang="en-US" dirty="0"/>
              <a:t>Most laptops include slots for flash memory cards</a:t>
            </a:r>
          </a:p>
          <a:p>
            <a:r>
              <a:rPr lang="en-US" dirty="0"/>
              <a:t>When a laptop is missing a port or slot, you can use a USB dongle to provide the port or slot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USB to RJ-45 dongle to connect to a wired network</a:t>
            </a:r>
          </a:p>
          <a:p>
            <a:pPr lvl="2"/>
            <a:r>
              <a:rPr lang="en-US" dirty="0"/>
              <a:t>USB to Wi-Fi dongle to connect to a wireless network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9927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Look at Laptop Computers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3702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Special Keys, Buttons, and Input Devices on a Laptop</a:t>
            </a:r>
          </a:p>
          <a:p>
            <a:endParaRPr lang="en-US" dirty="0"/>
          </a:p>
          <a:p>
            <a:r>
              <a:rPr lang="en-US" dirty="0"/>
              <a:t>Button or switches might be above the keyboard</a:t>
            </a:r>
          </a:p>
          <a:p>
            <a:pPr lvl="1"/>
            <a:r>
              <a:rPr lang="en-US" dirty="0"/>
              <a:t>Most of the same settings that these buttons control may also be changed using Windows tools</a:t>
            </a:r>
          </a:p>
          <a:p>
            <a:pPr lvl="1"/>
            <a:r>
              <a:rPr lang="en-US" dirty="0"/>
              <a:t>Some settings might be:</a:t>
            </a:r>
          </a:p>
          <a:p>
            <a:pPr lvl="2"/>
            <a:r>
              <a:rPr lang="en-US" sz="2000" dirty="0"/>
              <a:t>Volume</a:t>
            </a:r>
          </a:p>
          <a:p>
            <a:pPr lvl="2"/>
            <a:r>
              <a:rPr lang="en-US" sz="2000" dirty="0"/>
              <a:t>Keyboard backlight</a:t>
            </a:r>
          </a:p>
          <a:p>
            <a:pPr lvl="2"/>
            <a:r>
              <a:rPr lang="en-US" sz="2000" dirty="0"/>
              <a:t>Touch pad on or off</a:t>
            </a:r>
          </a:p>
          <a:p>
            <a:pPr lvl="2"/>
            <a:r>
              <a:rPr lang="en-US" sz="2000" dirty="0"/>
              <a:t>Screen brightness and screen orientation</a:t>
            </a:r>
          </a:p>
          <a:p>
            <a:pPr lvl="2"/>
            <a:r>
              <a:rPr lang="en-US" sz="2000" dirty="0"/>
              <a:t>Dual displays</a:t>
            </a:r>
          </a:p>
          <a:p>
            <a:pPr lvl="2"/>
            <a:r>
              <a:rPr lang="en-US" sz="2000" dirty="0"/>
              <a:t>Bluetooth or Wi-Fi</a:t>
            </a:r>
          </a:p>
          <a:p>
            <a:pPr lvl="2"/>
            <a:r>
              <a:rPr lang="en-US" sz="2000" dirty="0"/>
              <a:t>Media options</a:t>
            </a:r>
          </a:p>
          <a:p>
            <a:pPr lvl="2"/>
            <a:r>
              <a:rPr lang="en-US" sz="2000" dirty="0"/>
              <a:t>GPS on or off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83558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ExpressCard Slots</a:t>
            </a:r>
          </a:p>
          <a:p>
            <a:endParaRPr lang="en-US" dirty="0"/>
          </a:p>
          <a:p>
            <a:r>
              <a:rPr lang="en-US" dirty="0"/>
              <a:t>Most peripheral devices on today’s laptops use a USB port to connect to a laptop</a:t>
            </a:r>
          </a:p>
          <a:p>
            <a:r>
              <a:rPr lang="en-US" dirty="0"/>
              <a:t>Before USB, laptops offered ExpressCard slots </a:t>
            </a:r>
          </a:p>
          <a:p>
            <a:pPr lvl="1"/>
            <a:r>
              <a:rPr lang="en-US" dirty="0"/>
              <a:t>Sometimes called PCMCIA cards</a:t>
            </a:r>
          </a:p>
          <a:p>
            <a:pPr eaLnBrk="1" hangingPunct="1"/>
            <a:r>
              <a:rPr lang="en-US" dirty="0">
                <a:latin typeface="Arial" charset="0"/>
              </a:rPr>
              <a:t>ExpressCard matches PCI Express and USB 2.0</a:t>
            </a:r>
          </a:p>
          <a:p>
            <a:pPr lvl="1" eaLnBrk="1" hangingPunct="1"/>
            <a:r>
              <a:rPr lang="en-US" dirty="0">
                <a:latin typeface="Arial" charset="0"/>
              </a:rPr>
              <a:t>Two sizes: ExpressCard/34 and ExpressCard/54</a:t>
            </a:r>
          </a:p>
          <a:p>
            <a:pPr lvl="1" eaLnBrk="1" hangingPunct="1"/>
            <a:r>
              <a:rPr lang="en-US" dirty="0">
                <a:latin typeface="Arial" charset="0"/>
              </a:rPr>
              <a:t>Not backward compatible</a:t>
            </a:r>
          </a:p>
          <a:p>
            <a:pPr lvl="1" eaLnBrk="1" hangingPunct="1"/>
            <a:r>
              <a:rPr lang="en-US" dirty="0">
                <a:latin typeface="Arial" charset="0"/>
              </a:rPr>
              <a:t>Hot-pluggable, hot-swappable, and supports autoconfiguration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1325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Objectives</a:t>
            </a:r>
          </a:p>
          <a:p>
            <a:endParaRPr lang="en-US" dirty="0"/>
          </a:p>
          <a:p>
            <a:pPr eaLnBrk="1" hangingPunct="1"/>
            <a:r>
              <a:rPr lang="en-US" dirty="0"/>
              <a:t>Identify the various parts inside a desktop computer case and describe how they connect together and are compatible</a:t>
            </a:r>
          </a:p>
          <a:p>
            <a:pPr eaLnBrk="1" hangingPunct="1"/>
            <a:r>
              <a:rPr lang="en-US" dirty="0"/>
              <a:t>Identify the various ports, slots, and internal components of a laptop computer and explain special concerns when supporting and maintaining laptops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748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ExpressCard Slots</a:t>
            </a:r>
          </a:p>
          <a:p>
            <a:endParaRPr lang="en-US" dirty="0"/>
          </a:p>
          <a:p>
            <a:pPr eaLnBrk="1" hangingPunct="1"/>
            <a:r>
              <a:rPr lang="en-US" dirty="0">
                <a:latin typeface="Arial" charset="0"/>
              </a:rPr>
              <a:t>Windows services for ExpressCard</a:t>
            </a:r>
          </a:p>
          <a:p>
            <a:pPr lvl="1" eaLnBrk="1" hangingPunct="1"/>
            <a:r>
              <a:rPr lang="en-US" dirty="0">
                <a:latin typeface="Arial" charset="0"/>
              </a:rPr>
              <a:t>Socket service establishes communication between the card and the laptop</a:t>
            </a:r>
          </a:p>
          <a:p>
            <a:pPr lvl="1" eaLnBrk="1" hangingPunct="1"/>
            <a:r>
              <a:rPr lang="en-US" dirty="0">
                <a:latin typeface="Arial" charset="0"/>
              </a:rPr>
              <a:t>Card service provides the device driver to  interface with the card after the socket is created</a:t>
            </a:r>
          </a:p>
          <a:p>
            <a:pPr eaLnBrk="1" hangingPunct="1"/>
            <a:r>
              <a:rPr lang="en-US" dirty="0">
                <a:latin typeface="Arial" charset="0"/>
              </a:rPr>
              <a:t>Removing card from ExpressCard slot</a:t>
            </a:r>
          </a:p>
          <a:p>
            <a:pPr lvl="1" eaLnBrk="1" hangingPunct="1"/>
            <a:r>
              <a:rPr lang="en-US" dirty="0">
                <a:latin typeface="Arial" charset="0"/>
              </a:rPr>
              <a:t>Use the Safely Remove Hardware icon in the notification area to stop one card before inserting another</a:t>
            </a:r>
          </a:p>
          <a:p>
            <a:pPr lvl="1" eaLnBrk="1" hangingPunct="1"/>
            <a:r>
              <a:rPr lang="en-US" dirty="0">
                <a:latin typeface="Arial" charset="0"/>
              </a:rPr>
              <a:t>Proceed to eject the card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590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Docking Stations</a:t>
            </a:r>
          </a:p>
          <a:p>
            <a:endParaRPr lang="en-US" dirty="0"/>
          </a:p>
          <a:p>
            <a:r>
              <a:rPr lang="en-US" dirty="0"/>
              <a:t>Some laptops have a connector called a docking port</a:t>
            </a:r>
          </a:p>
          <a:p>
            <a:r>
              <a:rPr lang="en-US" dirty="0"/>
              <a:t>A docking station provides ports to allow a laptop to easily connect to a full-sized monitor, keyboard, AC power adapter, and other peripheral devices</a:t>
            </a:r>
          </a:p>
          <a:p>
            <a:r>
              <a:rPr lang="en-US" dirty="0"/>
              <a:t>To use a docking station:</a:t>
            </a:r>
          </a:p>
          <a:p>
            <a:pPr lvl="1"/>
            <a:r>
              <a:rPr lang="en-US" dirty="0"/>
              <a:t>Plug all peripherals into docking station</a:t>
            </a:r>
          </a:p>
          <a:p>
            <a:pPr lvl="1"/>
            <a:r>
              <a:rPr lang="en-US" dirty="0"/>
              <a:t>Connect laptop to the station</a:t>
            </a:r>
          </a:p>
          <a:p>
            <a:pPr lvl="1"/>
            <a:r>
              <a:rPr lang="en-US" dirty="0"/>
              <a:t>No software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80841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Laptop Internal Components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84606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Laptop Internal Components</a:t>
            </a:r>
          </a:p>
          <a:p>
            <a:endParaRPr lang="en-US" dirty="0"/>
          </a:p>
          <a:p>
            <a:r>
              <a:rPr lang="en-US" dirty="0"/>
              <a:t>List of important components:</a:t>
            </a:r>
          </a:p>
          <a:p>
            <a:pPr lvl="1"/>
            <a:r>
              <a:rPr lang="en-US" dirty="0"/>
              <a:t>Battery pack</a:t>
            </a:r>
          </a:p>
          <a:p>
            <a:pPr lvl="1"/>
            <a:r>
              <a:rPr lang="en-US" dirty="0"/>
              <a:t>Hard drive</a:t>
            </a:r>
          </a:p>
          <a:p>
            <a:pPr lvl="1"/>
            <a:r>
              <a:rPr lang="en-US" dirty="0"/>
              <a:t>CPU, heat sink, and fan</a:t>
            </a:r>
          </a:p>
          <a:p>
            <a:pPr lvl="1"/>
            <a:r>
              <a:rPr lang="en-US" dirty="0"/>
              <a:t>Memory</a:t>
            </a:r>
          </a:p>
          <a:p>
            <a:pPr lvl="1"/>
            <a:r>
              <a:rPr lang="en-US" dirty="0"/>
              <a:t>Wireless card</a:t>
            </a:r>
          </a:p>
          <a:p>
            <a:pPr lvl="1"/>
            <a:r>
              <a:rPr lang="en-US" dirty="0"/>
              <a:t>System board</a:t>
            </a:r>
          </a:p>
          <a:p>
            <a:pPr lvl="1"/>
            <a:r>
              <a:rPr lang="en-US" dirty="0"/>
              <a:t>Optical drive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31618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Inside an All-in-One Computer</a:t>
            </a:r>
          </a:p>
          <a:p>
            <a:endParaRPr lang="en-US" dirty="0"/>
          </a:p>
          <a:p>
            <a:r>
              <a:rPr lang="en-US" dirty="0"/>
              <a:t>All-in-one computer: uses a mix of components sized for a desktop and a laptop</a:t>
            </a:r>
          </a:p>
          <a:p>
            <a:pPr lvl="1"/>
            <a:r>
              <a:rPr lang="en-US" dirty="0"/>
              <a:t>For some components, you’ll need to buy replacements from the manufacturer because they are most likely proprietary</a:t>
            </a:r>
          </a:p>
          <a:p>
            <a:pPr lvl="1"/>
            <a:r>
              <a:rPr lang="en-US" dirty="0"/>
              <a:t>See the service manual for specific directions about replacing parts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138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Inside an All-in-One Computer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99607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Maintaining Laptops and Mobile Devices</a:t>
            </a:r>
          </a:p>
          <a:p>
            <a:endParaRPr lang="en-US" dirty="0"/>
          </a:p>
          <a:p>
            <a:pPr eaLnBrk="1" hangingPunct="1"/>
            <a:r>
              <a:rPr lang="en-US" dirty="0">
                <a:latin typeface="Arial" charset="0"/>
              </a:rPr>
              <a:t>General guidelines:</a:t>
            </a:r>
          </a:p>
          <a:p>
            <a:pPr lvl="1" eaLnBrk="1" hangingPunct="1"/>
            <a:r>
              <a:rPr lang="en-US" dirty="0">
                <a:latin typeface="Arial" charset="0"/>
              </a:rPr>
              <a:t>Do not touch LCD panel with sharp objects</a:t>
            </a:r>
          </a:p>
          <a:p>
            <a:pPr lvl="1" eaLnBrk="1" hangingPunct="1"/>
            <a:r>
              <a:rPr lang="en-US" dirty="0">
                <a:latin typeface="Arial" charset="0"/>
              </a:rPr>
              <a:t>Do not pick up or hold by the lid</a:t>
            </a:r>
          </a:p>
          <a:p>
            <a:pPr lvl="1" eaLnBrk="1" hangingPunct="1"/>
            <a:r>
              <a:rPr lang="en-US" dirty="0">
                <a:latin typeface="Arial" charset="0"/>
              </a:rPr>
              <a:t>Use OEM recommended battery packs</a:t>
            </a:r>
          </a:p>
          <a:p>
            <a:pPr lvl="1" eaLnBrk="1" hangingPunct="1"/>
            <a:r>
              <a:rPr lang="en-US" dirty="0">
                <a:latin typeface="Arial" charset="0"/>
              </a:rPr>
              <a:t>Do not tightly pack in a suitcase – use carrying case</a:t>
            </a:r>
          </a:p>
          <a:p>
            <a:pPr lvl="1" eaLnBrk="1" hangingPunct="1"/>
            <a:r>
              <a:rPr lang="en-US" dirty="0">
                <a:latin typeface="Arial" charset="0"/>
              </a:rPr>
              <a:t>Do not move while hard drive is being accessed</a:t>
            </a:r>
          </a:p>
          <a:p>
            <a:pPr lvl="1" eaLnBrk="1" hangingPunct="1"/>
            <a:r>
              <a:rPr lang="en-US" dirty="0">
                <a:latin typeface="Arial" charset="0"/>
              </a:rPr>
              <a:t>Do not put close to appliances generating strong magnetic field</a:t>
            </a:r>
          </a:p>
          <a:p>
            <a:pPr lvl="1" eaLnBrk="1" hangingPunct="1"/>
            <a:r>
              <a:rPr lang="en-US" dirty="0">
                <a:latin typeface="Arial" charset="0"/>
              </a:rPr>
              <a:t>Always use passwords to protect your laptop when connected to a public network or if device is stolen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29911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Maintaining Laptops and Mobile Devices</a:t>
            </a:r>
          </a:p>
          <a:p>
            <a:endParaRPr lang="en-US" dirty="0"/>
          </a:p>
          <a:p>
            <a:pPr eaLnBrk="1" hangingPunct="1"/>
            <a:r>
              <a:rPr lang="en-US" dirty="0">
                <a:latin typeface="Arial" charset="0"/>
              </a:rPr>
              <a:t>General guidelines (cont’d):</a:t>
            </a:r>
          </a:p>
          <a:p>
            <a:pPr lvl="1" eaLnBrk="1" hangingPunct="1"/>
            <a:r>
              <a:rPr lang="en-US" dirty="0">
                <a:latin typeface="Arial" charset="0"/>
              </a:rPr>
              <a:t>Keep notebook at room temperature</a:t>
            </a:r>
          </a:p>
          <a:p>
            <a:pPr lvl="1" eaLnBrk="1" hangingPunct="1"/>
            <a:r>
              <a:rPr lang="en-US" dirty="0">
                <a:latin typeface="Arial" charset="0"/>
              </a:rPr>
              <a:t>Keep away from smoke, water, dust</a:t>
            </a:r>
          </a:p>
          <a:p>
            <a:pPr lvl="1" eaLnBrk="1" hangingPunct="1"/>
            <a:r>
              <a:rPr lang="en-US" dirty="0">
                <a:latin typeface="Arial" charset="0"/>
              </a:rPr>
              <a:t>Do not power up and down unnecessarily</a:t>
            </a:r>
          </a:p>
          <a:p>
            <a:pPr lvl="1" eaLnBrk="1" hangingPunct="1"/>
            <a:r>
              <a:rPr lang="en-US" dirty="0">
                <a:latin typeface="Arial" charset="0"/>
              </a:rPr>
              <a:t>Do not run it while it is in the case, resting on pillow or covered by a blanket</a:t>
            </a:r>
          </a:p>
          <a:p>
            <a:pPr lvl="1" eaLnBrk="1" hangingPunct="1"/>
            <a:r>
              <a:rPr lang="en-US" dirty="0">
                <a:latin typeface="Arial" charset="0"/>
              </a:rPr>
              <a:t>Protect notebook against ESD</a:t>
            </a:r>
          </a:p>
          <a:p>
            <a:pPr lvl="1" eaLnBrk="1" hangingPunct="1"/>
            <a:r>
              <a:rPr lang="en-US" dirty="0">
                <a:latin typeface="Arial" charset="0"/>
              </a:rPr>
              <a:t>Remove CD/DVD or USB flash drives before traveling</a:t>
            </a:r>
          </a:p>
          <a:p>
            <a:pPr lvl="1" eaLnBrk="1" hangingPunct="1"/>
            <a:r>
              <a:rPr lang="en-US" dirty="0">
                <a:latin typeface="Arial" charset="0"/>
              </a:rPr>
              <a:t>Take precautions if notebook gets wet</a:t>
            </a:r>
          </a:p>
          <a:p>
            <a:pPr lvl="1" eaLnBrk="1" hangingPunct="1"/>
            <a:r>
              <a:rPr lang="en-US" dirty="0">
                <a:latin typeface="Arial" charset="0"/>
              </a:rPr>
              <a:t>Keep current backups of important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62524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Maintaining Laptops and Mobile Devices</a:t>
            </a:r>
          </a:p>
          <a:p>
            <a:endParaRPr lang="en-US" dirty="0"/>
          </a:p>
          <a:p>
            <a:pPr eaLnBrk="1" hangingPunct="1"/>
            <a:r>
              <a:rPr lang="en-US" dirty="0">
                <a:latin typeface="Arial" charset="0"/>
              </a:rPr>
              <a:t>Cleaning tips:</a:t>
            </a:r>
          </a:p>
          <a:p>
            <a:pPr lvl="1" eaLnBrk="1" hangingPunct="1"/>
            <a:r>
              <a:rPr lang="en-US" dirty="0">
                <a:latin typeface="Arial" charset="0"/>
              </a:rPr>
              <a:t>Clean LCD panel with a soft dry cloth</a:t>
            </a:r>
          </a:p>
          <a:p>
            <a:pPr lvl="1" eaLnBrk="1" hangingPunct="1"/>
            <a:r>
              <a:rPr lang="en-US" dirty="0">
                <a:latin typeface="Arial" charset="0"/>
              </a:rPr>
              <a:t>Use compressed air</a:t>
            </a:r>
          </a:p>
          <a:p>
            <a:pPr lvl="2" eaLnBrk="1" hangingPunct="1"/>
            <a:r>
              <a:rPr lang="en-US" dirty="0">
                <a:latin typeface="Arial" charset="0"/>
              </a:rPr>
              <a:t>To clean keyboard, track ball, and touch pad</a:t>
            </a:r>
          </a:p>
          <a:p>
            <a:pPr lvl="2" eaLnBrk="1" hangingPunct="1"/>
            <a:r>
              <a:rPr lang="en-US" dirty="0">
                <a:latin typeface="Arial" charset="0"/>
              </a:rPr>
              <a:t>To blow out air vents</a:t>
            </a:r>
          </a:p>
          <a:p>
            <a:pPr lvl="2" eaLnBrk="1" hangingPunct="1"/>
            <a:r>
              <a:rPr lang="en-US" dirty="0">
                <a:latin typeface="Arial" charset="0"/>
              </a:rPr>
              <a:t>Remove keyboard if keys are sticking and then blow air under keys</a:t>
            </a:r>
          </a:p>
          <a:p>
            <a:pPr lvl="1" eaLnBrk="1" hangingPunct="1"/>
            <a:r>
              <a:rPr lang="en-US" dirty="0">
                <a:latin typeface="Arial" charset="0"/>
              </a:rPr>
              <a:t>Use contact cleaner</a:t>
            </a:r>
          </a:p>
          <a:p>
            <a:pPr lvl="2" eaLnBrk="1" hangingPunct="1"/>
            <a:r>
              <a:rPr lang="en-US" dirty="0">
                <a:latin typeface="Arial" charset="0"/>
              </a:rPr>
              <a:t>Remove battery and clean battery connections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0077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Look at Mobile Device Hardware</a:t>
            </a:r>
          </a:p>
          <a:p>
            <a:endParaRPr lang="en-US" dirty="0"/>
          </a:p>
          <a:p>
            <a:r>
              <a:rPr lang="en-US" dirty="0"/>
              <a:t>A smart phone is a cell phone with added capabilities</a:t>
            </a:r>
          </a:p>
          <a:p>
            <a:pPr lvl="1"/>
            <a:r>
              <a:rPr lang="en-US" dirty="0"/>
              <a:t>Ability to send/receive text messages with photos, video, or other multimedia content</a:t>
            </a:r>
          </a:p>
          <a:p>
            <a:pPr lvl="1"/>
            <a:r>
              <a:rPr lang="en-US" dirty="0"/>
              <a:t>Web browsing</a:t>
            </a:r>
          </a:p>
          <a:p>
            <a:pPr lvl="1"/>
            <a:r>
              <a:rPr lang="en-US" dirty="0"/>
              <a:t>Manage email </a:t>
            </a:r>
          </a:p>
          <a:p>
            <a:pPr lvl="1"/>
            <a:r>
              <a:rPr lang="en-US" dirty="0"/>
              <a:t>Play games</a:t>
            </a:r>
          </a:p>
          <a:p>
            <a:pPr lvl="1"/>
            <a:r>
              <a:rPr lang="en-US" dirty="0"/>
              <a:t>Take photos and video</a:t>
            </a:r>
          </a:p>
          <a:p>
            <a:pPr lvl="1"/>
            <a:r>
              <a:rPr lang="en-US" dirty="0"/>
              <a:t>Use a variety of apps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4013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Objectives</a:t>
            </a:r>
          </a:p>
          <a:p>
            <a:endParaRPr lang="en-US" dirty="0"/>
          </a:p>
          <a:p>
            <a:pPr eaLnBrk="1" hangingPunct="1"/>
            <a:r>
              <a:rPr lang="en-US" dirty="0"/>
              <a:t>Describe various hardware components in mobile devices and types of wired and wireless connections mobile devices can make</a:t>
            </a:r>
          </a:p>
          <a:p>
            <a:pPr eaLnBrk="1" hangingPunct="1"/>
            <a:r>
              <a:rPr lang="en-US" dirty="0"/>
              <a:t>Describe the purpose of various tools you will need as a computer hardware technician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76127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Look at Mobile Device Hardware</a:t>
            </a:r>
          </a:p>
          <a:p>
            <a:endParaRPr lang="en-US" dirty="0"/>
          </a:p>
          <a:p>
            <a:r>
              <a:rPr lang="en-US" dirty="0"/>
              <a:t>Tablet is larger than a smart phone with similar functions</a:t>
            </a:r>
          </a:p>
          <a:p>
            <a:r>
              <a:rPr lang="en-US" dirty="0"/>
              <a:t>Most connect to Wi-Fi and Bluetooth and some have cellular network connectivity</a:t>
            </a:r>
          </a:p>
          <a:p>
            <a:pPr lvl="1"/>
            <a:r>
              <a:rPr lang="en-US" dirty="0"/>
              <a:t>Some can make phone calls and use MMS</a:t>
            </a:r>
          </a:p>
          <a:p>
            <a:r>
              <a:rPr lang="en-US" dirty="0"/>
              <a:t>Phablet – same capabilities of a smart phone or tablet</a:t>
            </a:r>
          </a:p>
          <a:p>
            <a:pPr lvl="1"/>
            <a:r>
              <a:rPr lang="en-US" dirty="0"/>
              <a:t>Smaller than a tablet and larger than a smart phone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36816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Look at Mobile Device Hardware</a:t>
            </a:r>
          </a:p>
          <a:p>
            <a:endParaRPr lang="en-US" dirty="0"/>
          </a:p>
          <a:p>
            <a:r>
              <a:rPr lang="en-US" dirty="0"/>
              <a:t>Other mobile devices</a:t>
            </a:r>
          </a:p>
          <a:p>
            <a:pPr lvl="1"/>
            <a:r>
              <a:rPr lang="en-US" dirty="0"/>
              <a:t>E-readers</a:t>
            </a:r>
          </a:p>
          <a:p>
            <a:pPr lvl="1"/>
            <a:r>
              <a:rPr lang="en-US" dirty="0"/>
              <a:t>Smart cameras</a:t>
            </a:r>
          </a:p>
          <a:p>
            <a:pPr lvl="1"/>
            <a:r>
              <a:rPr lang="en-US" dirty="0"/>
              <a:t>Wearable technology devices</a:t>
            </a:r>
          </a:p>
          <a:p>
            <a:pPr lvl="2"/>
            <a:r>
              <a:rPr lang="en-US" dirty="0"/>
              <a:t>Smart watches, wristbands, arm bands, eyeglasses, headsets, and clothing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48917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Connection Types</a:t>
            </a:r>
          </a:p>
          <a:p>
            <a:endParaRPr lang="en-US" dirty="0"/>
          </a:p>
          <a:p>
            <a:r>
              <a:rPr lang="en-US" dirty="0"/>
              <a:t>Some ways a mobile device connects to outside world:</a:t>
            </a:r>
          </a:p>
          <a:p>
            <a:pPr lvl="1"/>
            <a:r>
              <a:rPr lang="en-US" dirty="0"/>
              <a:t>Wi-Fi local wireless network and cellular network</a:t>
            </a:r>
          </a:p>
          <a:p>
            <a:pPr lvl="1"/>
            <a:r>
              <a:rPr lang="en-US" dirty="0"/>
              <a:t>Bluetooth and Infrared</a:t>
            </a:r>
          </a:p>
          <a:p>
            <a:pPr lvl="1"/>
            <a:r>
              <a:rPr lang="en-US" dirty="0"/>
              <a:t>Near Field Communication (NFC)</a:t>
            </a:r>
          </a:p>
          <a:p>
            <a:pPr lvl="1"/>
            <a:r>
              <a:rPr lang="en-US" dirty="0"/>
              <a:t>Wired connection</a:t>
            </a:r>
          </a:p>
          <a:p>
            <a:pPr lvl="1"/>
            <a:r>
              <a:rPr lang="en-US" dirty="0"/>
              <a:t>Tethering and mobile hotspots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09120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Connection Types</a:t>
            </a:r>
          </a:p>
          <a:p>
            <a:endParaRPr lang="en-US" dirty="0"/>
          </a:p>
          <a:p>
            <a:r>
              <a:rPr lang="en-US" dirty="0"/>
              <a:t>A mobile device can use the following to sense its position:</a:t>
            </a:r>
          </a:p>
          <a:p>
            <a:pPr lvl="1"/>
            <a:r>
              <a:rPr lang="en-US" dirty="0"/>
              <a:t>Gyroscope or accelerometer</a:t>
            </a:r>
          </a:p>
          <a:p>
            <a:pPr lvl="2"/>
            <a:r>
              <a:rPr lang="en-US" dirty="0"/>
              <a:t>Motion and position sensing device</a:t>
            </a:r>
          </a:p>
          <a:p>
            <a:pPr lvl="2"/>
            <a:r>
              <a:rPr lang="en-US" dirty="0"/>
              <a:t>Helps to adjust screen orientation</a:t>
            </a:r>
          </a:p>
          <a:p>
            <a:pPr lvl="2"/>
            <a:r>
              <a:rPr lang="en-US" dirty="0"/>
              <a:t>Used by games to sense device movement</a:t>
            </a:r>
          </a:p>
          <a:p>
            <a:pPr lvl="1"/>
            <a:r>
              <a:rPr lang="en-US" dirty="0"/>
              <a:t>GPS</a:t>
            </a:r>
          </a:p>
          <a:p>
            <a:pPr lvl="2"/>
            <a:r>
              <a:rPr lang="en-US" dirty="0"/>
              <a:t>Mobile devices might contain a GPS receiver</a:t>
            </a:r>
          </a:p>
          <a:p>
            <a:pPr lvl="2"/>
            <a:r>
              <a:rPr lang="en-US" dirty="0"/>
              <a:t>Routinely reports its position to the owner of the OS</a:t>
            </a:r>
          </a:p>
          <a:p>
            <a:pPr lvl="2"/>
            <a:r>
              <a:rPr lang="en-US" dirty="0"/>
              <a:t>Geotracking: possible for companies to track device’s whereabouts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20897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Storage Devices</a:t>
            </a:r>
          </a:p>
          <a:p>
            <a:endParaRPr lang="en-US" dirty="0"/>
          </a:p>
          <a:p>
            <a:r>
              <a:rPr lang="en-US" dirty="0"/>
              <a:t>Mobile devices store apps and data on a solid state drive (SSD)</a:t>
            </a:r>
          </a:p>
          <a:p>
            <a:pPr lvl="1"/>
            <a:r>
              <a:rPr lang="en-US" dirty="0"/>
              <a:t>A type of flash memory</a:t>
            </a:r>
          </a:p>
          <a:p>
            <a:r>
              <a:rPr lang="en-US" dirty="0"/>
              <a:t>A device might have an external slot for a smart card to provide extra storage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25586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Mobile Device Accessories</a:t>
            </a:r>
          </a:p>
          <a:p>
            <a:endParaRPr lang="en-US" dirty="0"/>
          </a:p>
          <a:p>
            <a:r>
              <a:rPr lang="en-US" dirty="0"/>
              <a:t>Examples of accessories:</a:t>
            </a:r>
          </a:p>
          <a:p>
            <a:pPr lvl="1"/>
            <a:r>
              <a:rPr lang="en-US" dirty="0"/>
              <a:t>Wireless keyboards</a:t>
            </a:r>
          </a:p>
          <a:p>
            <a:pPr lvl="1"/>
            <a:r>
              <a:rPr lang="en-US" dirty="0"/>
              <a:t>Speakers</a:t>
            </a:r>
          </a:p>
          <a:p>
            <a:pPr lvl="1"/>
            <a:r>
              <a:rPr lang="en-US" dirty="0"/>
              <a:t>Ear buds</a:t>
            </a:r>
          </a:p>
          <a:p>
            <a:pPr lvl="1"/>
            <a:r>
              <a:rPr lang="en-US" dirty="0"/>
              <a:t>Headsets</a:t>
            </a:r>
          </a:p>
          <a:p>
            <a:pPr lvl="1"/>
            <a:r>
              <a:rPr lang="en-US" dirty="0"/>
              <a:t>Game pads</a:t>
            </a:r>
          </a:p>
          <a:p>
            <a:pPr lvl="1"/>
            <a:r>
              <a:rPr lang="en-US" dirty="0"/>
              <a:t>Docking stations</a:t>
            </a:r>
          </a:p>
          <a:p>
            <a:pPr lvl="1"/>
            <a:r>
              <a:rPr lang="en-US" dirty="0"/>
              <a:t>Printers</a:t>
            </a:r>
          </a:p>
          <a:p>
            <a:pPr lvl="1"/>
            <a:r>
              <a:rPr lang="en-US" dirty="0"/>
              <a:t>USB adapters</a:t>
            </a:r>
          </a:p>
          <a:p>
            <a:pPr lvl="1"/>
            <a:r>
              <a:rPr lang="en-US" dirty="0"/>
              <a:t>Credit card readers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98075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Field-Serviceable Parts for Mobile Devices</a:t>
            </a:r>
          </a:p>
          <a:p>
            <a:endParaRPr lang="en-US" dirty="0"/>
          </a:p>
          <a:p>
            <a:r>
              <a:rPr lang="en-US" dirty="0"/>
              <a:t>There are few FRU in mobile devices</a:t>
            </a:r>
          </a:p>
          <a:p>
            <a:r>
              <a:rPr lang="en-US" dirty="0"/>
              <a:t>It is possible to replace screens in some mobile devices</a:t>
            </a:r>
          </a:p>
          <a:p>
            <a:pPr lvl="1"/>
            <a:r>
              <a:rPr lang="en-US" dirty="0"/>
              <a:t>A support technician is not generally expected to do this</a:t>
            </a:r>
          </a:p>
          <a:p>
            <a:r>
              <a:rPr lang="en-US" dirty="0"/>
              <a:t>SIM cards and batteries can be replaced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24517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Tools Used By a Computer Hardware Technician</a:t>
            </a:r>
          </a:p>
          <a:p>
            <a:endParaRPr lang="en-US" dirty="0"/>
          </a:p>
          <a:p>
            <a:pPr eaLnBrk="1" hangingPunct="1"/>
            <a:r>
              <a:rPr lang="en-US" dirty="0"/>
              <a:t>Essential tools</a:t>
            </a:r>
          </a:p>
          <a:p>
            <a:pPr lvl="1" eaLnBrk="1" hangingPunct="1"/>
            <a:r>
              <a:rPr lang="en-US" dirty="0"/>
              <a:t>ESD strap (ground bracelet)</a:t>
            </a:r>
          </a:p>
          <a:p>
            <a:pPr lvl="1" eaLnBrk="1" hangingPunct="1"/>
            <a:r>
              <a:rPr lang="en-US" dirty="0"/>
              <a:t>Flat-head screwdriver</a:t>
            </a:r>
          </a:p>
          <a:p>
            <a:pPr lvl="1" eaLnBrk="1" hangingPunct="1"/>
            <a:r>
              <a:rPr lang="en-US" dirty="0"/>
              <a:t>Phillips-head or cross-head screwdriver</a:t>
            </a:r>
          </a:p>
          <a:p>
            <a:pPr lvl="1" eaLnBrk="1" hangingPunct="1"/>
            <a:r>
              <a:rPr lang="en-US" dirty="0"/>
              <a:t>Torx screwdriver set (size T15)</a:t>
            </a:r>
          </a:p>
          <a:p>
            <a:pPr lvl="1" eaLnBrk="1" hangingPunct="1"/>
            <a:r>
              <a:rPr lang="en-US" dirty="0"/>
              <a:t>Insulated tweezers</a:t>
            </a:r>
          </a:p>
          <a:p>
            <a:pPr lvl="1" eaLnBrk="1" hangingPunct="1"/>
            <a:r>
              <a:rPr lang="en-US" dirty="0"/>
              <a:t>Extractor</a:t>
            </a:r>
          </a:p>
          <a:p>
            <a:pPr lvl="1" eaLnBrk="1" hangingPunct="1"/>
            <a:r>
              <a:rPr lang="en-US" dirty="0"/>
              <a:t>OS recovery CD or DVD</a:t>
            </a:r>
          </a:p>
          <a:p>
            <a:pPr eaLnBrk="1" hangingPunct="1"/>
            <a:r>
              <a:rPr lang="en-US" dirty="0"/>
              <a:t>Many other non-essential tools exists</a:t>
            </a:r>
          </a:p>
          <a:p>
            <a:pPr eaLnBrk="1" hangingPunct="1"/>
            <a:r>
              <a:rPr lang="en-US" dirty="0"/>
              <a:t>Use a toolbox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25663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Tools Used By a Computer Hardware Technician</a:t>
            </a:r>
          </a:p>
          <a:p>
            <a:endParaRPr lang="en-US" dirty="0"/>
          </a:p>
          <a:p>
            <a:pPr eaLnBrk="1" hangingPunct="1"/>
            <a:r>
              <a:rPr lang="en-US" dirty="0"/>
              <a:t>Essential tools</a:t>
            </a:r>
          </a:p>
          <a:p>
            <a:pPr lvl="1" eaLnBrk="1" hangingPunct="1"/>
            <a:r>
              <a:rPr lang="en-US" dirty="0"/>
              <a:t>ESD strap (ground bracelet)</a:t>
            </a:r>
          </a:p>
          <a:p>
            <a:pPr lvl="1" eaLnBrk="1" hangingPunct="1"/>
            <a:r>
              <a:rPr lang="en-US" dirty="0"/>
              <a:t>Flat-head screwdriver</a:t>
            </a:r>
          </a:p>
          <a:p>
            <a:pPr lvl="1" eaLnBrk="1" hangingPunct="1"/>
            <a:r>
              <a:rPr lang="en-US" dirty="0"/>
              <a:t>Phillips-head or cross-head screwdriver</a:t>
            </a:r>
          </a:p>
          <a:p>
            <a:pPr lvl="1" eaLnBrk="1" hangingPunct="1"/>
            <a:r>
              <a:rPr lang="en-US" dirty="0"/>
              <a:t>Torx screwdriver set (size T15)</a:t>
            </a:r>
          </a:p>
          <a:p>
            <a:pPr lvl="1" eaLnBrk="1" hangingPunct="1"/>
            <a:r>
              <a:rPr lang="en-US" dirty="0"/>
              <a:t>Insulated tweezers</a:t>
            </a:r>
          </a:p>
          <a:p>
            <a:pPr lvl="1" eaLnBrk="1" hangingPunct="1"/>
            <a:r>
              <a:rPr lang="en-US" dirty="0"/>
              <a:t>Extractor</a:t>
            </a:r>
          </a:p>
          <a:p>
            <a:pPr lvl="1" eaLnBrk="1" hangingPunct="1"/>
            <a:r>
              <a:rPr lang="en-US" dirty="0"/>
              <a:t>OS recovery CD or DVD</a:t>
            </a:r>
          </a:p>
          <a:p>
            <a:pPr eaLnBrk="1" hangingPunct="1"/>
            <a:r>
              <a:rPr lang="en-US" dirty="0"/>
              <a:t>Many other non-essential tools exists</a:t>
            </a:r>
          </a:p>
          <a:p>
            <a:pPr eaLnBrk="1" hangingPunct="1"/>
            <a:r>
              <a:rPr lang="en-US" dirty="0"/>
              <a:t>Use a toolbox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64904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Post Diagnostic Cards</a:t>
            </a:r>
          </a:p>
          <a:p>
            <a:endParaRPr lang="en-US" dirty="0"/>
          </a:p>
          <a:p>
            <a:pPr eaLnBrk="1" hangingPunct="1"/>
            <a:r>
              <a:rPr lang="en-US" dirty="0"/>
              <a:t>Post Diagnostic Cards</a:t>
            </a:r>
          </a:p>
          <a:p>
            <a:pPr lvl="1" eaLnBrk="1" hangingPunct="1"/>
            <a:r>
              <a:rPr lang="en-US" dirty="0"/>
              <a:t>Helps discover, report computer errors and conflicts at power-on self test (POST)</a:t>
            </a:r>
          </a:p>
          <a:p>
            <a:pPr lvl="2" eaLnBrk="1" hangingPunct="1"/>
            <a:r>
              <a:rPr lang="en-US" dirty="0"/>
              <a:t>Tests performed by startup UEFI/BIOS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7197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  <a:p>
            <a:endParaRPr lang="en-US" dirty="0"/>
          </a:p>
          <a:p>
            <a:r>
              <a:rPr lang="en-US" dirty="0"/>
              <a:t>Computer Case</a:t>
            </a:r>
          </a:p>
          <a:p>
            <a:pPr lvl="1"/>
            <a:r>
              <a:rPr lang="en-US" dirty="0"/>
              <a:t>Sometimes called “chassis”</a:t>
            </a:r>
          </a:p>
          <a:p>
            <a:pPr lvl="1"/>
            <a:r>
              <a:rPr lang="en-US" dirty="0"/>
              <a:t>Holds</a:t>
            </a:r>
          </a:p>
          <a:p>
            <a:pPr lvl="2"/>
            <a:r>
              <a:rPr lang="en-US" dirty="0"/>
              <a:t>Power supply, motherboard, processor, memory modules, expansion cards, hard drive, optical drive, other drives</a:t>
            </a:r>
          </a:p>
          <a:p>
            <a:pPr lvl="2"/>
            <a:r>
              <a:rPr lang="en-US" dirty="0"/>
              <a:t>Tower case – sits upright and can hold several drives</a:t>
            </a:r>
          </a:p>
          <a:p>
            <a:pPr lvl="2"/>
            <a:r>
              <a:rPr lang="en-US" dirty="0"/>
              <a:t>Desktop case – lies flat and sometimes holds monitor</a:t>
            </a:r>
          </a:p>
          <a:p>
            <a:pPr lvl="2"/>
            <a:r>
              <a:rPr lang="en-US" dirty="0"/>
              <a:t>Mobile case – used with laptops and tablets</a:t>
            </a:r>
          </a:p>
          <a:p>
            <a:pPr lvl="2"/>
            <a:r>
              <a:rPr lang="en-US" dirty="0"/>
              <a:t>All-in-one case – used with all-in-one computer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36985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Post Diagnostic Cards</a:t>
            </a:r>
          </a:p>
          <a:p>
            <a:endParaRPr lang="en-US" dirty="0"/>
          </a:p>
          <a:p>
            <a:r>
              <a:rPr lang="en-US" dirty="0"/>
              <a:t>Firmware – programs and data stored on the motherboard</a:t>
            </a:r>
          </a:p>
          <a:p>
            <a:r>
              <a:rPr lang="en-US" dirty="0"/>
              <a:t>Two types of firmware may be used:</a:t>
            </a:r>
          </a:p>
          <a:p>
            <a:pPr lvl="1"/>
            <a:r>
              <a:rPr lang="en-US" dirty="0"/>
              <a:t>BIOS (basic input/output system) contains:</a:t>
            </a:r>
          </a:p>
          <a:p>
            <a:pPr lvl="2"/>
            <a:r>
              <a:rPr lang="en-US" dirty="0"/>
              <a:t>System BIOS</a:t>
            </a:r>
          </a:p>
          <a:p>
            <a:pPr lvl="2"/>
            <a:r>
              <a:rPr lang="en-US" dirty="0"/>
              <a:t>Startup BIOS</a:t>
            </a:r>
          </a:p>
          <a:p>
            <a:pPr lvl="2"/>
            <a:r>
              <a:rPr lang="en-US" dirty="0"/>
              <a:t>BIOS setup</a:t>
            </a:r>
          </a:p>
          <a:p>
            <a:pPr lvl="1"/>
            <a:r>
              <a:rPr lang="en-US" dirty="0"/>
              <a:t>UEFI (Unified Extensible Firmware Interface)</a:t>
            </a:r>
          </a:p>
          <a:p>
            <a:pPr lvl="2"/>
            <a:r>
              <a:rPr lang="en-US" dirty="0"/>
              <a:t>More robust and secure than BIOS</a:t>
            </a:r>
          </a:p>
          <a:p>
            <a:pPr lvl="2"/>
            <a:r>
              <a:rPr lang="en-US" dirty="0"/>
              <a:t>Can assure boot is secure and no rogue OS hijacks the system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25444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Power Supply Tester</a:t>
            </a:r>
          </a:p>
          <a:p>
            <a:endParaRPr lang="en-US" dirty="0"/>
          </a:p>
          <a:p>
            <a:pPr eaLnBrk="1" hangingPunct="1"/>
            <a:r>
              <a:rPr lang="en-US" dirty="0"/>
              <a:t>Power Supply Tester</a:t>
            </a:r>
          </a:p>
          <a:p>
            <a:pPr lvl="1" eaLnBrk="1" hangingPunct="1"/>
            <a:r>
              <a:rPr lang="en-US" dirty="0"/>
              <a:t>Measures output of each power supply connector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00347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Multimeter</a:t>
            </a:r>
          </a:p>
          <a:p>
            <a:endParaRPr lang="en-US" dirty="0"/>
          </a:p>
          <a:p>
            <a:r>
              <a:rPr lang="en-US" dirty="0"/>
              <a:t>Multimeter</a:t>
            </a:r>
          </a:p>
          <a:p>
            <a:pPr lvl="1"/>
            <a:r>
              <a:rPr lang="en-US" dirty="0"/>
              <a:t>Measures several characteristics of electricity in a variety of devices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22707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Loopback Plugs</a:t>
            </a:r>
          </a:p>
          <a:p>
            <a:endParaRPr lang="en-US" dirty="0"/>
          </a:p>
          <a:p>
            <a:r>
              <a:rPr lang="en-US" dirty="0"/>
              <a:t>Loopback plug</a:t>
            </a:r>
          </a:p>
          <a:p>
            <a:pPr lvl="1"/>
            <a:r>
              <a:rPr lang="en-US" dirty="0"/>
              <a:t>Used to test a port in a computer or other device to make sure the port is working</a:t>
            </a:r>
          </a:p>
          <a:p>
            <a:pPr lvl="2"/>
            <a:r>
              <a:rPr lang="en-US" dirty="0"/>
              <a:t>May also test the throughput or speed of port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68532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Summary </a:t>
            </a:r>
          </a:p>
          <a:p>
            <a:endParaRPr lang="en-US" dirty="0"/>
          </a:p>
          <a:p>
            <a:pPr eaLnBrk="1" hangingPunct="1"/>
            <a:r>
              <a:rPr lang="en-US" dirty="0"/>
              <a:t>Ports on a computer might include video, RJ-45, audio, S/PDIF, USB, FireWire, eSATA, and PS/2</a:t>
            </a:r>
          </a:p>
          <a:p>
            <a:pPr eaLnBrk="1" hangingPunct="1"/>
            <a:r>
              <a:rPr lang="en-US" dirty="0"/>
              <a:t>Internal computer components include the motherboard, processor, expansion cards, DIMM modules, hard drive, optical drive, tape drive, and power supply</a:t>
            </a:r>
          </a:p>
          <a:p>
            <a:pPr eaLnBrk="1" hangingPunct="1"/>
            <a:r>
              <a:rPr lang="en-US" dirty="0"/>
              <a:t>Form factors used by cases, power supplies, and motherboards are ATX and micro-ATX</a:t>
            </a:r>
          </a:p>
          <a:p>
            <a:pPr eaLnBrk="1" hangingPunct="1"/>
            <a:r>
              <a:rPr lang="en-US" dirty="0"/>
              <a:t>Power connectors include the 20-pin P1, 24-pin P1, 4-pin and 8-pin auxiliary motherboard, 4-pin Molex, 15-pin SATA, 4-pin Berg, and 6/8-pin PCIe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35485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Summary</a:t>
            </a:r>
          </a:p>
          <a:p>
            <a:endParaRPr lang="en-US" dirty="0"/>
          </a:p>
          <a:p>
            <a:pPr eaLnBrk="1" hangingPunct="1"/>
            <a:r>
              <a:rPr lang="en-US" dirty="0"/>
              <a:t>Most hard drives, optical drives, and tape drives use the serial ATA (SATA) standards</a:t>
            </a:r>
          </a:p>
          <a:p>
            <a:pPr eaLnBrk="1" hangingPunct="1"/>
            <a:r>
              <a:rPr lang="en-US" dirty="0"/>
              <a:t>Laptop computers use function keys to control many features of the laptop</a:t>
            </a:r>
          </a:p>
          <a:p>
            <a:pPr eaLnBrk="1" hangingPunct="1"/>
            <a:r>
              <a:rPr lang="en-US" dirty="0"/>
              <a:t>A laptop may have an ExpressCard/34 or ExpressCard/54 slot for expansion</a:t>
            </a:r>
          </a:p>
          <a:p>
            <a:pPr eaLnBrk="1" hangingPunct="1"/>
            <a:r>
              <a:rPr lang="en-US" dirty="0"/>
              <a:t>Internal laptop components include keyboard, hard drive, memory, smart card reader, optical drive, wireless card, screen, DC jack, battery pack, touch pad, speaker, system board, and CPU, heat sink/fan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310971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  <a:p>
            <a:endParaRPr lang="en-US" dirty="0"/>
          </a:p>
          <a:p>
            <a:r>
              <a:rPr lang="en-US" dirty="0"/>
              <a:t>An all-in-one computer uses a combination of components designed for desktop computers and laptops</a:t>
            </a:r>
          </a:p>
          <a:p>
            <a:r>
              <a:rPr lang="en-US" dirty="0"/>
              <a:t>Mobile devices an IT support technician may service include smart phones, tablets, phablets, e-readers, smart cameras, GPS devices, and wearable technology devices</a:t>
            </a:r>
          </a:p>
          <a:p>
            <a:r>
              <a:rPr lang="en-US" dirty="0"/>
              <a:t>A mobile device might make a connection using a cellular network, Wi-Fi network, Bluetooth, IR, NFC, tethering, creating its own hotspot, or a wired connection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524797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Summary</a:t>
            </a:r>
          </a:p>
          <a:p>
            <a:endParaRPr lang="en-US" dirty="0"/>
          </a:p>
          <a:p>
            <a:pPr eaLnBrk="1" hangingPunct="1"/>
            <a:r>
              <a:rPr lang="en-US" dirty="0"/>
              <a:t>Common tools for a computer hardware technician include an ESD strap, screwdrivers, tweezers, flashlight, compressed air, and cleaning solutions and pads</a:t>
            </a:r>
          </a:p>
          <a:p>
            <a:pPr eaLnBrk="1" hangingPunct="1"/>
            <a:r>
              <a:rPr lang="en-US" dirty="0"/>
              <a:t>Special tools a PC support technician might need include a POST diagnostic card, power supply tester, multimeter, and loopback plugs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3046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  <a:p>
            <a:endParaRPr lang="en-US" dirty="0"/>
          </a:p>
          <a:p>
            <a:r>
              <a:rPr lang="en-US" dirty="0"/>
              <a:t>Computer Case</a:t>
            </a:r>
          </a:p>
          <a:p>
            <a:pPr lvl="1"/>
            <a:r>
              <a:rPr lang="en-US" dirty="0"/>
              <a:t>Sometimes called “chassis”</a:t>
            </a:r>
          </a:p>
          <a:p>
            <a:pPr lvl="1"/>
            <a:r>
              <a:rPr lang="en-US" dirty="0"/>
              <a:t>Holds</a:t>
            </a:r>
          </a:p>
          <a:p>
            <a:pPr lvl="2"/>
            <a:r>
              <a:rPr lang="en-US" dirty="0"/>
              <a:t>Power supply, motherboard, processor, memory modules, expansion cards, hard drive, optical drive, other drives</a:t>
            </a:r>
          </a:p>
          <a:p>
            <a:pPr lvl="2"/>
            <a:r>
              <a:rPr lang="en-US" dirty="0"/>
              <a:t>Tower case – sits upright and can hold several drives</a:t>
            </a:r>
          </a:p>
          <a:p>
            <a:pPr lvl="2"/>
            <a:r>
              <a:rPr lang="en-US" dirty="0"/>
              <a:t>Desktop case – lies flat and sometimes holds monitor</a:t>
            </a:r>
          </a:p>
          <a:p>
            <a:pPr lvl="2"/>
            <a:r>
              <a:rPr lang="en-US" dirty="0"/>
              <a:t>Mobile case – used with laptops and tablets</a:t>
            </a:r>
          </a:p>
          <a:p>
            <a:pPr lvl="2"/>
            <a:r>
              <a:rPr lang="en-US" dirty="0"/>
              <a:t>All-in-one case – used with all-in-one computer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1046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  <a:p>
            <a:endParaRPr lang="en-US" dirty="0"/>
          </a:p>
          <a:p>
            <a:r>
              <a:rPr lang="en-US" dirty="0"/>
              <a:t>Computer Case</a:t>
            </a:r>
          </a:p>
          <a:p>
            <a:pPr lvl="1"/>
            <a:r>
              <a:rPr lang="en-US" dirty="0"/>
              <a:t>Sometimes called “chassis”</a:t>
            </a:r>
          </a:p>
          <a:p>
            <a:pPr lvl="1"/>
            <a:r>
              <a:rPr lang="en-US" dirty="0"/>
              <a:t>Holds</a:t>
            </a:r>
          </a:p>
          <a:p>
            <a:pPr lvl="2"/>
            <a:r>
              <a:rPr lang="en-US" dirty="0"/>
              <a:t>Power supply, motherboard, processor, memory modules, expansion cards, hard drive, optical drive, other drives</a:t>
            </a:r>
          </a:p>
          <a:p>
            <a:pPr lvl="2"/>
            <a:r>
              <a:rPr lang="en-US" dirty="0"/>
              <a:t>Tower case – sits upright and can hold several drives</a:t>
            </a:r>
          </a:p>
          <a:p>
            <a:pPr lvl="2"/>
            <a:r>
              <a:rPr lang="en-US" dirty="0"/>
              <a:t>Desktop case – lies flat and sometimes holds monitor</a:t>
            </a:r>
          </a:p>
          <a:p>
            <a:pPr lvl="2"/>
            <a:r>
              <a:rPr lang="en-US" dirty="0"/>
              <a:t>Mobile case – used with laptops and tablets</a:t>
            </a:r>
          </a:p>
          <a:p>
            <a:pPr lvl="2"/>
            <a:r>
              <a:rPr lang="en-US" dirty="0"/>
              <a:t>All-in-one case – used with all-in-one computer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7634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  <a:p>
            <a:endParaRPr lang="en-US" dirty="0"/>
          </a:p>
          <a:p>
            <a:r>
              <a:rPr lang="en-US" dirty="0"/>
              <a:t>Computer Case</a:t>
            </a:r>
          </a:p>
          <a:p>
            <a:pPr lvl="1"/>
            <a:r>
              <a:rPr lang="en-US" dirty="0"/>
              <a:t>Sometimes called “chassis”</a:t>
            </a:r>
          </a:p>
          <a:p>
            <a:pPr lvl="1"/>
            <a:r>
              <a:rPr lang="en-US" dirty="0"/>
              <a:t>Holds</a:t>
            </a:r>
          </a:p>
          <a:p>
            <a:pPr lvl="2"/>
            <a:r>
              <a:rPr lang="en-US" dirty="0"/>
              <a:t>Power supply, motherboard, processor, memory modules, expansion cards, hard drive, optical drive, other drives</a:t>
            </a:r>
          </a:p>
          <a:p>
            <a:pPr lvl="2"/>
            <a:r>
              <a:rPr lang="en-US" dirty="0"/>
              <a:t>Tower case – sits upright and can hold several drives</a:t>
            </a:r>
          </a:p>
          <a:p>
            <a:pPr lvl="2"/>
            <a:r>
              <a:rPr lang="en-US" dirty="0"/>
              <a:t>Desktop case – lies flat and sometimes holds monitor</a:t>
            </a:r>
          </a:p>
          <a:p>
            <a:pPr lvl="2"/>
            <a:r>
              <a:rPr lang="en-US" dirty="0"/>
              <a:t>Mobile case – used with laptops and tablets</a:t>
            </a:r>
          </a:p>
          <a:p>
            <a:pPr lvl="2"/>
            <a:r>
              <a:rPr lang="en-US" dirty="0"/>
              <a:t>All-in-one case – used with all-in-one computer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3588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  <a:p>
            <a:endParaRPr lang="en-US" dirty="0"/>
          </a:p>
          <a:p>
            <a:r>
              <a:rPr lang="en-US" dirty="0"/>
              <a:t>Computer Case</a:t>
            </a:r>
          </a:p>
          <a:p>
            <a:pPr lvl="1"/>
            <a:r>
              <a:rPr lang="en-US" dirty="0"/>
              <a:t>Sometimes called “chassis”</a:t>
            </a:r>
          </a:p>
          <a:p>
            <a:pPr lvl="1"/>
            <a:r>
              <a:rPr lang="en-US" dirty="0"/>
              <a:t>Holds</a:t>
            </a:r>
          </a:p>
          <a:p>
            <a:pPr lvl="2"/>
            <a:r>
              <a:rPr lang="en-US" dirty="0"/>
              <a:t>Power supply, motherboard, processor, memory modules, expansion cards, hard drive, optical drive, other drives</a:t>
            </a:r>
          </a:p>
          <a:p>
            <a:pPr lvl="2"/>
            <a:r>
              <a:rPr lang="en-US" dirty="0"/>
              <a:t>Tower case – sits upright and can hold several drives</a:t>
            </a:r>
          </a:p>
          <a:p>
            <a:pPr lvl="2"/>
            <a:r>
              <a:rPr lang="en-US" dirty="0"/>
              <a:t>Desktop case – lies flat and sometimes holds monitor</a:t>
            </a:r>
          </a:p>
          <a:p>
            <a:pPr lvl="2"/>
            <a:r>
              <a:rPr lang="en-US" dirty="0"/>
              <a:t>Mobile case – used with laptops and tablets</a:t>
            </a:r>
          </a:p>
          <a:p>
            <a:pPr lvl="2"/>
            <a:r>
              <a:rPr lang="en-US" dirty="0"/>
              <a:t>All-in-one case – used with all-in-one computer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69B531-0DDF-4CC5-BEB3-36843EAA6584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954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139B55-8D35-471B-8939-31A8AB0A7F8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246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BC1C0C-6F2C-4977-B231-AF0ECEEEB23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146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1854A1-3040-45FA-B8D3-82AB42F2DB0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2846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8229600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3938588"/>
            <a:ext cx="8229600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0AA381-2CAC-44F0-AC58-BABDDB486F8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1531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5304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2512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9020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676400"/>
            <a:ext cx="39624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39624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8422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8745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2840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3" name="Rectangle 2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292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6E6526-36D6-462C-9109-9F90B3E0C05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0003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2851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5441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8031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91300" y="381000"/>
            <a:ext cx="2019300" cy="5867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381000"/>
            <a:ext cx="59055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147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5E58E6-46E2-4FEC-8EA9-083206B1A4E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735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B9FE8-1D07-4525-A8A7-51E4E77DBB4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832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0571CC-03ED-4D45-88B7-97D45F9715E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594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E1531B-950B-4ECD-A10F-7D81BF763CF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030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CFC67C-89DF-4199-A9BD-A1FAC5536F4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348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06C62A-6B32-4644-9FDB-5E08C682B68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968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159808-5B5D-4AA9-86F2-044881B0D18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181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861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57200" y="6245225"/>
            <a:ext cx="31242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6861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001000" y="6245225"/>
            <a:ext cx="685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B170B428-397D-402A-914F-E7E1B433CA7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5334000" y="6439317"/>
            <a:ext cx="188064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© Cengage Learning  2017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6" r:id="rId1"/>
    <p:sldLayoutId id="2147484067" r:id="rId2"/>
    <p:sldLayoutId id="2147484068" r:id="rId3"/>
    <p:sldLayoutId id="2147484069" r:id="rId4"/>
    <p:sldLayoutId id="2147484070" r:id="rId5"/>
    <p:sldLayoutId id="2147484071" r:id="rId6"/>
    <p:sldLayoutId id="2147484072" r:id="rId7"/>
    <p:sldLayoutId id="2147484073" r:id="rId8"/>
    <p:sldLayoutId id="2147484074" r:id="rId9"/>
    <p:sldLayoutId id="2147484075" r:id="rId10"/>
    <p:sldLayoutId id="2147484076" r:id="rId11"/>
    <p:sldLayoutId id="2147484077" r:id="rId12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6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381000"/>
            <a:ext cx="80772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676400"/>
            <a:ext cx="80772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57200" y="6381750"/>
            <a:ext cx="5638800" cy="47625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600" baseline="0">
                <a:solidFill>
                  <a:srgbClr val="222222"/>
                </a:solidFill>
              </a:defRPr>
            </a:lvl1pPr>
          </a:lstStyle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2000">
                <a:solidFill>
                  <a:srgbClr val="22222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8" r:id="rId1"/>
    <p:sldLayoutId id="2147484079" r:id="rId2"/>
    <p:sldLayoutId id="2147484080" r:id="rId3"/>
    <p:sldLayoutId id="2147484081" r:id="rId4"/>
    <p:sldLayoutId id="2147484082" r:id="rId5"/>
    <p:sldLayoutId id="2147484083" r:id="rId6"/>
    <p:sldLayoutId id="2147484084" r:id="rId7"/>
    <p:sldLayoutId id="2147484085" r:id="rId8"/>
    <p:sldLayoutId id="2147484086" r:id="rId9"/>
    <p:sldLayoutId id="2147484087" r:id="rId10"/>
    <p:sldLayoutId id="2147484088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600">
          <a:solidFill>
            <a:srgbClr val="22222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rgbClr val="222222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rgbClr val="222222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200">
          <a:solidFill>
            <a:srgbClr val="222222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pitchFamily="18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0"/>
          <p:cNvSpPr>
            <a:spLocks noGrp="1"/>
          </p:cNvSpPr>
          <p:nvPr>
            <p:ph type="title" idx="4294967295"/>
          </p:nvPr>
        </p:nvSpPr>
        <p:spPr>
          <a:xfrm>
            <a:off x="533400" y="914400"/>
            <a:ext cx="8077200" cy="1143000"/>
          </a:xfrm>
        </p:spPr>
        <p:txBody>
          <a:bodyPr/>
          <a:lstStyle/>
          <a:p>
            <a:r>
              <a:rPr lang="en-US" dirty="0"/>
              <a:t>About the Presentations</a:t>
            </a:r>
          </a:p>
        </p:txBody>
      </p:sp>
      <p:sp>
        <p:nvSpPr>
          <p:cNvPr id="3075" name="Content Placeholder 11"/>
          <p:cNvSpPr>
            <a:spLocks noGrp="1"/>
          </p:cNvSpPr>
          <p:nvPr>
            <p:ph idx="4294967295"/>
          </p:nvPr>
        </p:nvSpPr>
        <p:spPr>
          <a:xfrm>
            <a:off x="685800" y="2057400"/>
            <a:ext cx="8077200" cy="4572000"/>
          </a:xfrm>
        </p:spPr>
        <p:txBody>
          <a:bodyPr/>
          <a:lstStyle/>
          <a:p>
            <a:r>
              <a:rPr lang="en-US" dirty="0"/>
              <a:t>The presentations cover the objectives found in the opening of each chapter.</a:t>
            </a:r>
          </a:p>
          <a:p>
            <a:r>
              <a:rPr lang="en-US" dirty="0"/>
              <a:t>All chapter objectives are listed in the beginning of each presentation. </a:t>
            </a:r>
          </a:p>
          <a:p>
            <a:r>
              <a:rPr lang="en-US" dirty="0"/>
              <a:t>You may customize the presentations to fit your class needs. </a:t>
            </a:r>
          </a:p>
          <a:p>
            <a:r>
              <a:rPr lang="en-US" dirty="0"/>
              <a:t>Some figures from the chapters are included. A complete set of images from the book can be found on the Instructor Companion site. </a:t>
            </a:r>
          </a:p>
        </p:txBody>
      </p:sp>
      <p:pic>
        <p:nvPicPr>
          <p:cNvPr id="6" name="Picture 2" descr="C:\Users\Julie\Documents\DropBox\InstructorResources\cengage-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"/>
            <a:ext cx="2286001" cy="704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2286000"/>
            <a:ext cx="7620000" cy="3840163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743200" y="5765452"/>
            <a:ext cx="26789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Figure 1-2 </a:t>
            </a:r>
            <a:r>
              <a:rPr lang="en-US" sz="1200" dirty="0"/>
              <a:t>Inside the computer case</a:t>
            </a:r>
          </a:p>
        </p:txBody>
      </p:sp>
      <p:pic>
        <p:nvPicPr>
          <p:cNvPr id="9" name="Picture 8" descr="Inside the computer case" title="Figure 1-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9794" y="2304807"/>
            <a:ext cx="4704412" cy="3266682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457200" y="1143001"/>
            <a:ext cx="8229600" cy="1142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Parts inside the </a:t>
            </a:r>
            <a:r>
              <a:rPr lang="en-US" kern="0" dirty="0">
                <a:solidFill>
                  <a:srgbClr val="000000"/>
                </a:solidFill>
                <a:latin typeface="Arial"/>
              </a:rPr>
              <a:t>c</a:t>
            </a:r>
            <a:r>
              <a:rPr kumimoji="0" lang="en-US" sz="2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ase</a:t>
            </a:r>
            <a:endParaRPr kumimoji="0" lang="en-US" sz="2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indent="0">
              <a:buFontTx/>
              <a:buNone/>
            </a:pPr>
            <a:r>
              <a:rPr lang="en-US" sz="2000" kern="0" dirty="0"/>
              <a:t>Let’s get familiar with the major components in the case and how to work with them safely</a:t>
            </a:r>
          </a:p>
          <a:p>
            <a:pPr marL="457200" lvl="1" indent="0">
              <a:buFontTx/>
              <a:buNone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2867740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/>
          <a:lstStyle/>
          <a:p>
            <a:r>
              <a:rPr lang="en-US" dirty="0"/>
              <a:t>What’s Inside the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026025"/>
          </a:xfrm>
        </p:spPr>
        <p:txBody>
          <a:bodyPr/>
          <a:lstStyle/>
          <a:p>
            <a:r>
              <a:rPr lang="en-US" dirty="0"/>
              <a:t>Motherboard – sometimes called system board</a:t>
            </a:r>
          </a:p>
          <a:p>
            <a:pPr lvl="1"/>
            <a:r>
              <a:rPr lang="en-US" dirty="0"/>
              <a:t>Largest and most important circuit board</a:t>
            </a:r>
          </a:p>
          <a:p>
            <a:r>
              <a:rPr lang="en-US" dirty="0"/>
              <a:t>Processor – central processing unit (CPU) </a:t>
            </a:r>
          </a:p>
          <a:p>
            <a:pPr lvl="1"/>
            <a:r>
              <a:rPr lang="en-US" dirty="0"/>
              <a:t>Processes most of the data and instructions for the entire system</a:t>
            </a:r>
          </a:p>
          <a:p>
            <a:pPr lvl="1"/>
            <a:r>
              <a:rPr lang="en-US" dirty="0"/>
              <a:t>CPUs generate heat and require a heat sink and fan (together called the processor cooler)</a:t>
            </a:r>
          </a:p>
          <a:p>
            <a:pPr lvl="2"/>
            <a:r>
              <a:rPr lang="en-US" dirty="0"/>
              <a:t>A heat sink consists of metal fins that draw heat away from a component     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4563377"/>
            <a:ext cx="3276600" cy="2322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2989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Expansion cards - also called adapter cards</a:t>
            </a:r>
          </a:p>
          <a:p>
            <a:pPr lvl="1"/>
            <a:r>
              <a:rPr lang="en-US" dirty="0"/>
              <a:t>A circuit board that provides more ports than those provided by the motherboard</a:t>
            </a:r>
          </a:p>
          <a:p>
            <a:pPr lvl="1"/>
            <a:r>
              <a:rPr lang="en-US" dirty="0"/>
              <a:t>Today, most ports are provided by motherboards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87571" y="5493197"/>
            <a:ext cx="2750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Figure 1-4 </a:t>
            </a:r>
            <a:r>
              <a:rPr lang="en-US" sz="1200" dirty="0"/>
              <a:t>Ports provided by the motherboard</a:t>
            </a:r>
          </a:p>
        </p:txBody>
      </p:sp>
      <p:pic>
        <p:nvPicPr>
          <p:cNvPr id="7" name="Picture 6" descr="Ports provided by the motherboard" title="Figure 1-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3447288"/>
            <a:ext cx="4343400" cy="2526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788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Memory modules – random access memory (RAM)</a:t>
            </a:r>
          </a:p>
          <a:p>
            <a:pPr lvl="1"/>
            <a:r>
              <a:rPr lang="en-US" dirty="0"/>
              <a:t>Temporary storage for data and instructions as they are being processed by the CPU</a:t>
            </a:r>
          </a:p>
          <a:p>
            <a:pPr lvl="1"/>
            <a:r>
              <a:rPr lang="en-US" dirty="0"/>
              <a:t>Dual inline memory module (DIMM) slots hold memory modules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00200" y="5860817"/>
            <a:ext cx="51771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Figure 1-6  </a:t>
            </a:r>
            <a:r>
              <a:rPr lang="en-US" sz="1200" dirty="0"/>
              <a:t>A DIMM holds RAM and is mounted directly on a motherboard</a:t>
            </a:r>
          </a:p>
        </p:txBody>
      </p:sp>
      <p:pic>
        <p:nvPicPr>
          <p:cNvPr id="8" name="Picture 7" descr="A DIMM holds RAM and is mounted directly on a motherboard" title="Figure 1-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1971" y="3720569"/>
            <a:ext cx="5086350" cy="2032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782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Hard drives and other drives</a:t>
            </a:r>
          </a:p>
          <a:p>
            <a:pPr lvl="1"/>
            <a:r>
              <a:rPr lang="en-US" dirty="0"/>
              <a:t>Hard drives may also be called hard disk drive (HDD)</a:t>
            </a:r>
          </a:p>
          <a:p>
            <a:pPr lvl="2"/>
            <a:r>
              <a:rPr lang="en-US" dirty="0"/>
              <a:t>Permanent storage used to hold data and programs</a:t>
            </a:r>
          </a:p>
          <a:p>
            <a:pPr lvl="1"/>
            <a:r>
              <a:rPr lang="en-US" dirty="0"/>
              <a:t>Other drives include: optical drive and tape drive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70147" y="5715000"/>
            <a:ext cx="73308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Figure 1-7  </a:t>
            </a:r>
            <a:r>
              <a:rPr lang="en-US" sz="1200" dirty="0"/>
              <a:t>Two types of hard drives (larger magnetic drive and smaller solid-state drive) and a DVD drive</a:t>
            </a:r>
          </a:p>
        </p:txBody>
      </p:sp>
      <p:pic>
        <p:nvPicPr>
          <p:cNvPr id="8" name="Picture 7" descr="Two types of hard drives (larger magnetic drive and smaller solid-state drive) and a DVD drive" title="Figure 1-7 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4525" y="3628211"/>
            <a:ext cx="5314950" cy="195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7517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Power supply – also called power supply unit (PSU)</a:t>
            </a:r>
          </a:p>
          <a:p>
            <a:pPr lvl="1"/>
            <a:r>
              <a:rPr lang="en-US" dirty="0"/>
              <a:t>Receives and converts house current so that components inside the case can use it</a:t>
            </a:r>
          </a:p>
          <a:p>
            <a:pPr lvl="1"/>
            <a:r>
              <a:rPr lang="en-US" dirty="0"/>
              <a:t>Most come with a dual-voltage selector switch</a:t>
            </a:r>
          </a:p>
          <a:p>
            <a:pPr lvl="2"/>
            <a:r>
              <a:rPr lang="en-US" dirty="0"/>
              <a:t>Allows switching input voltage from 115V to 220V</a:t>
            </a:r>
          </a:p>
          <a:p>
            <a:pPr marL="914400" lvl="2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8927" y="3817921"/>
            <a:ext cx="3172162" cy="22874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3778250"/>
            <a:ext cx="3143250" cy="246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133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 Factors Used by Computer Cases, Power Supplies, and Motherboards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449763"/>
          </a:xfrm>
        </p:spPr>
        <p:txBody>
          <a:bodyPr/>
          <a:lstStyle/>
          <a:p>
            <a:r>
              <a:rPr lang="en-US" dirty="0"/>
              <a:t>Form factors: standards that describe the size, shape, screw hole positions, and major features of computer cases, power supplies, and motherboards</a:t>
            </a:r>
          </a:p>
          <a:p>
            <a:pPr lvl="1"/>
            <a:r>
              <a:rPr lang="en-US" dirty="0"/>
              <a:t>Necessary so that all will be compatible with each other</a:t>
            </a:r>
          </a:p>
          <a:p>
            <a:r>
              <a:rPr lang="en-US" dirty="0"/>
              <a:t>Two form factors used by most desktop and tower computer cases and power supplies:</a:t>
            </a:r>
          </a:p>
          <a:p>
            <a:pPr lvl="1"/>
            <a:r>
              <a:rPr lang="en-US" dirty="0"/>
              <a:t>ATX</a:t>
            </a:r>
          </a:p>
          <a:p>
            <a:pPr lvl="1"/>
            <a:r>
              <a:rPr lang="en-US" dirty="0"/>
              <a:t>Micro-ATX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0658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 Factors Used by Computer Cases, Power Supplies, and Motherboards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449763"/>
          </a:xfrm>
        </p:spPr>
        <p:txBody>
          <a:bodyPr/>
          <a:lstStyle/>
          <a:p>
            <a:r>
              <a:rPr lang="en-US" dirty="0"/>
              <a:t>ATX (Advanced Technology Extended) </a:t>
            </a:r>
          </a:p>
          <a:p>
            <a:pPr lvl="1"/>
            <a:r>
              <a:rPr lang="en-US" dirty="0"/>
              <a:t>Most commonly used form factor today</a:t>
            </a:r>
          </a:p>
          <a:p>
            <a:pPr lvl="1"/>
            <a:r>
              <a:rPr lang="en-US" dirty="0"/>
              <a:t>Originally developed by Intel in 1995</a:t>
            </a:r>
          </a:p>
          <a:p>
            <a:pPr lvl="1"/>
            <a:r>
              <a:rPr lang="en-US" dirty="0"/>
              <a:t>It is an open, nonproprietary industry specification</a:t>
            </a:r>
          </a:p>
          <a:p>
            <a:r>
              <a:rPr lang="en-US" dirty="0"/>
              <a:t>An ATX power supply has a variety of power connectors</a:t>
            </a:r>
          </a:p>
          <a:p>
            <a:pPr lvl="1"/>
            <a:r>
              <a:rPr lang="en-US" dirty="0"/>
              <a:t>Power connectors have evolved because new technologies require more power</a:t>
            </a:r>
          </a:p>
          <a:p>
            <a:pPr lvl="1"/>
            <a:r>
              <a:rPr lang="en-US" dirty="0"/>
              <a:t>Common ATX power connectors are listed on the following slides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9140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 Factors Used by Computer Cases, Power Supplies, and Motherboards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449763"/>
          </a:xfrm>
        </p:spPr>
        <p:txBody>
          <a:bodyPr/>
          <a:lstStyle/>
          <a:p>
            <a:r>
              <a:rPr lang="en-US" dirty="0"/>
              <a:t>20-pin P1 connector: used by the first ATX power supplies and motherboards</a:t>
            </a:r>
          </a:p>
          <a:p>
            <a:r>
              <a:rPr lang="en-US" dirty="0"/>
              <a:t>4-pin and 8-pin auxiliary connectors: used to provide and additional 12 V of power for evolving CPUs</a:t>
            </a:r>
          </a:p>
          <a:p>
            <a:r>
              <a:rPr lang="en-US" dirty="0"/>
              <a:t>24-pin or 20+4-pin P1 connector: the older 20-pin P1 connector still worked in this connector</a:t>
            </a:r>
          </a:p>
          <a:p>
            <a:pPr lvl="1"/>
            <a:r>
              <a:rPr lang="en-US" dirty="0"/>
              <a:t>Supported the new PCI Express slots</a:t>
            </a:r>
          </a:p>
          <a:p>
            <a:r>
              <a:rPr lang="en-US" dirty="0"/>
              <a:t>6-pin and 8-pin PCIe connectors: connect directly to the video card </a:t>
            </a:r>
          </a:p>
          <a:p>
            <a:pPr lvl="1"/>
            <a:r>
              <a:rPr lang="en-US" dirty="0"/>
              <a:t>Video cards draw the most power in a system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1932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 Factors Used by Computer Cases, Power Supplies, and Motherboards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373563"/>
          </a:xfrm>
        </p:spPr>
        <p:txBody>
          <a:bodyPr/>
          <a:lstStyle/>
          <a:p>
            <a:r>
              <a:rPr lang="en-US" dirty="0"/>
              <a:t>Micro-ATX form factor</a:t>
            </a:r>
          </a:p>
          <a:p>
            <a:pPr lvl="1"/>
            <a:r>
              <a:rPr lang="en-US" dirty="0"/>
              <a:t>Major variation of ATX</a:t>
            </a:r>
          </a:p>
          <a:p>
            <a:pPr lvl="1"/>
            <a:r>
              <a:rPr lang="en-US" dirty="0"/>
              <a:t>Reduces total cost of a system by:</a:t>
            </a:r>
          </a:p>
          <a:p>
            <a:pPr lvl="2"/>
            <a:r>
              <a:rPr lang="en-US" dirty="0"/>
              <a:t>Reducing number of expansion slots on motherboard</a:t>
            </a:r>
          </a:p>
          <a:p>
            <a:pPr lvl="2"/>
            <a:r>
              <a:rPr lang="en-US" dirty="0"/>
              <a:t>Reducing power supplied to the board</a:t>
            </a:r>
          </a:p>
          <a:p>
            <a:pPr lvl="2"/>
            <a:r>
              <a:rPr lang="en-US" dirty="0"/>
              <a:t>Allowing for a smaller case size</a:t>
            </a:r>
          </a:p>
          <a:p>
            <a:pPr lvl="1"/>
            <a:r>
              <a:rPr lang="en-US" dirty="0"/>
              <a:t>Uses a 24-pin P1 connector </a:t>
            </a:r>
          </a:p>
          <a:p>
            <a:pPr lvl="2"/>
            <a:r>
              <a:rPr lang="en-US" dirty="0"/>
              <a:t>Not likely to have as many extra wires and connectors as those on the ATX power supply</a:t>
            </a:r>
          </a:p>
          <a:p>
            <a:pPr lvl="2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595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026"/>
          <p:cNvSpPr>
            <a:spLocks noGrp="1" noChangeArrowheads="1"/>
          </p:cNvSpPr>
          <p:nvPr>
            <p:ph type="ctrTitle" idx="4294967295"/>
          </p:nvPr>
        </p:nvSpPr>
        <p:spPr>
          <a:xfrm>
            <a:off x="381000" y="1447800"/>
            <a:ext cx="8305800" cy="2209800"/>
          </a:xfrm>
        </p:spPr>
        <p:txBody>
          <a:bodyPr/>
          <a:lstStyle/>
          <a:p>
            <a:r>
              <a:rPr lang="en-US" dirty="0"/>
              <a:t>A+ Guide to Hardware, 9th Edition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099" name="Rectangle 1027"/>
          <p:cNvSpPr>
            <a:spLocks noGrp="1" noChangeArrowheads="1"/>
          </p:cNvSpPr>
          <p:nvPr>
            <p:ph type="subTitle" idx="4294967295"/>
          </p:nvPr>
        </p:nvSpPr>
        <p:spPr>
          <a:xfrm>
            <a:off x="682625" y="4524375"/>
            <a:ext cx="7927975" cy="1462088"/>
          </a:xfrm>
        </p:spPr>
        <p:txBody>
          <a:bodyPr/>
          <a:lstStyle/>
          <a:p>
            <a:pPr marL="0" indent="0" algn="ctr">
              <a:lnSpc>
                <a:spcPct val="90000"/>
              </a:lnSpc>
              <a:buFontTx/>
              <a:buNone/>
            </a:pPr>
            <a:r>
              <a:rPr lang="en-US" sz="3400" i="1" dirty="0">
                <a:solidFill>
                  <a:schemeClr val="tx1"/>
                </a:solidFill>
              </a:rPr>
              <a:t>Chapter 1A</a:t>
            </a:r>
          </a:p>
          <a:p>
            <a:pPr marL="0" indent="0" algn="ctr">
              <a:lnSpc>
                <a:spcPct val="90000"/>
              </a:lnSpc>
              <a:buFontTx/>
              <a:buNone/>
            </a:pPr>
            <a:r>
              <a:rPr lang="en-US" sz="3400" i="1" dirty="0">
                <a:solidFill>
                  <a:schemeClr val="tx1"/>
                </a:solidFill>
              </a:rPr>
              <a:t>First Look at Computer Parts and Tools</a:t>
            </a:r>
          </a:p>
        </p:txBody>
      </p:sp>
      <p:pic>
        <p:nvPicPr>
          <p:cNvPr id="5" name="Picture 2" descr="C:\Users\Julie\Documents\DropBox\InstructorResources\cengage-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"/>
            <a:ext cx="2286001" cy="704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 Factors Used by Computer Cases, Power Supplies, and Motherboards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373563"/>
          </a:xfrm>
        </p:spPr>
        <p:txBody>
          <a:bodyPr/>
          <a:lstStyle/>
          <a:p>
            <a:pPr lvl="2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90600" y="5724273"/>
            <a:ext cx="66200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Figure 1-17  </a:t>
            </a:r>
            <a:r>
              <a:rPr lang="en-US" sz="1200" dirty="0"/>
              <a:t>This microATX motherboard by Biostar is designed to support an AMD processor </a:t>
            </a:r>
          </a:p>
        </p:txBody>
      </p:sp>
      <p:pic>
        <p:nvPicPr>
          <p:cNvPr id="8" name="Picture 7" descr="This microATX motherboard by Biostar is designed to support an AMD processor" title="Figure 1-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3191" y="2099217"/>
            <a:ext cx="4914900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4077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Drives, Their Cables, and Connectors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Hard Drives</a:t>
            </a:r>
          </a:p>
          <a:p>
            <a:pPr lvl="1"/>
            <a:r>
              <a:rPr lang="en-US" dirty="0"/>
              <a:t>Two standards: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/>
              <a:t>Serial ATA standard (SATA)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/>
              <a:t>Used by most drives today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/>
              <a:t>Get power from a power cable that connects to the drive using a SATA power connector</a:t>
            </a:r>
          </a:p>
          <a:p>
            <a:pPr lvl="2" eaLnBrk="1" hangingPunct="1">
              <a:lnSpc>
                <a:spcPct val="90000"/>
              </a:lnSpc>
            </a:pPr>
            <a:r>
              <a:rPr lang="en-US" dirty="0"/>
              <a:t>Parallel ATA (PATA) – slower than SATA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/>
              <a:t>Also called IDE interface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/>
              <a:t>Used 40-pin ribbon cable and connector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/>
              <a:t>Two connectors on a motherboard for two data cables</a:t>
            </a:r>
          </a:p>
          <a:p>
            <a:pPr lvl="3" eaLnBrk="1" hangingPunct="1">
              <a:lnSpc>
                <a:spcPct val="90000"/>
              </a:lnSpc>
            </a:pPr>
            <a:r>
              <a:rPr lang="en-US" dirty="0"/>
              <a:t>Found in most older desktop computers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566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Drives, Their Cables, and Connectors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096583"/>
            <a:ext cx="3028393" cy="3161217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3266" y="4095750"/>
            <a:ext cx="5153025" cy="18192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364" y="1219200"/>
            <a:ext cx="4539199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3620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Look at Laptop Computers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</a:rPr>
              <a:t>Laptop (notebook): portable computer</a:t>
            </a:r>
          </a:p>
          <a:p>
            <a:pPr lvl="1" eaLnBrk="1" hangingPunct="1"/>
            <a:r>
              <a:rPr lang="en-US" dirty="0">
                <a:latin typeface="Arial" charset="0"/>
              </a:rPr>
              <a:t>Variation of a laptop is a netbook </a:t>
            </a:r>
          </a:p>
          <a:p>
            <a:pPr lvl="2" eaLnBrk="1" hangingPunct="1"/>
            <a:r>
              <a:rPr lang="en-US" dirty="0">
                <a:latin typeface="Arial" charset="0"/>
              </a:rPr>
              <a:t>Smaller and has less features than laptop</a:t>
            </a:r>
          </a:p>
          <a:p>
            <a:pPr eaLnBrk="1" hangingPunct="1"/>
            <a:r>
              <a:rPr lang="en-US" dirty="0">
                <a:latin typeface="Arial" charset="0"/>
              </a:rPr>
              <a:t>Comparing laptops to desktop computers</a:t>
            </a:r>
          </a:p>
          <a:p>
            <a:pPr lvl="1" eaLnBrk="1" hangingPunct="1"/>
            <a:r>
              <a:rPr lang="en-US" dirty="0">
                <a:latin typeface="Arial" charset="0"/>
              </a:rPr>
              <a:t>Use the same technology as desktops</a:t>
            </a:r>
          </a:p>
          <a:p>
            <a:pPr lvl="1" eaLnBrk="1" hangingPunct="1"/>
            <a:r>
              <a:rPr lang="en-US" dirty="0">
                <a:latin typeface="Arial" charset="0"/>
              </a:rPr>
              <a:t>Smaller, portable, and use less power</a:t>
            </a:r>
          </a:p>
          <a:p>
            <a:pPr lvl="1" eaLnBrk="1" hangingPunct="1"/>
            <a:r>
              <a:rPr lang="en-US" dirty="0">
                <a:latin typeface="Arial" charset="0"/>
              </a:rPr>
              <a:t>Replacement parts cost more than desktops</a:t>
            </a:r>
          </a:p>
          <a:p>
            <a:pPr eaLnBrk="1" hangingPunct="1"/>
            <a:r>
              <a:rPr lang="en-US" dirty="0">
                <a:latin typeface="Arial" charset="0"/>
              </a:rPr>
              <a:t>Laptops offer a variety of ports and slots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7273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Look at Laptop Computers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1945218"/>
            <a:ext cx="3762900" cy="3772426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188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Look at Laptop Computers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3" name="TextBox 2" descr="Ports and slots on a laptop computer" title="Figure 1-23"/>
          <p:cNvSpPr txBox="1"/>
          <p:nvPr/>
        </p:nvSpPr>
        <p:spPr>
          <a:xfrm>
            <a:off x="2797315" y="5968226"/>
            <a:ext cx="35493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Figure 1-23 </a:t>
            </a:r>
            <a:r>
              <a:rPr lang="en-US" sz="1200" dirty="0"/>
              <a:t>Ports and slots on a laptop computer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63346" y="1288597"/>
            <a:ext cx="5746559" cy="4426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7953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Look at Laptop Computers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Ports common to laptops include:</a:t>
            </a:r>
          </a:p>
          <a:p>
            <a:pPr lvl="1"/>
            <a:r>
              <a:rPr lang="en-US" dirty="0"/>
              <a:t>USB, FireWire, network, dial-up modem, audio, and video ports</a:t>
            </a:r>
          </a:p>
          <a:p>
            <a:r>
              <a:rPr lang="en-US" dirty="0"/>
              <a:t>Most laptops include slots for flash memory cards</a:t>
            </a:r>
          </a:p>
          <a:p>
            <a:r>
              <a:rPr lang="en-US" dirty="0"/>
              <a:t>When a laptop is missing a port or slot, you can use a USB dongle to provide the port or slot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USB to RJ-45 dongle to connect to a wired network</a:t>
            </a:r>
          </a:p>
          <a:p>
            <a:pPr lvl="2"/>
            <a:r>
              <a:rPr lang="en-US" dirty="0"/>
              <a:t>USB to Wi-Fi dongle to connect to a wireless network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6623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Look at Laptop Computers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88571" y="4945744"/>
            <a:ext cx="312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Figure 1-25  </a:t>
            </a:r>
            <a:r>
              <a:rPr lang="en-US" sz="1200" dirty="0"/>
              <a:t>USB to RJ-45 dongle provides a network port to connect to a wired network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876800" y="4956853"/>
            <a:ext cx="312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Figure 1-26  </a:t>
            </a:r>
            <a:r>
              <a:rPr lang="en-US" sz="1200" dirty="0"/>
              <a:t>This USB to Wi-Fi adapter plugs into a USB port to connect to a local wireless network</a:t>
            </a:r>
          </a:p>
        </p:txBody>
      </p:sp>
      <p:pic>
        <p:nvPicPr>
          <p:cNvPr id="9" name="Content Placeholder 8" descr="USB to RJ-45 dongle provides a network port to connect to a wired network&#10;This USB to Wi-Fi adapter plugs into a USB port to connect to a local wireless network" title="Figure 1-25 and Figure 1-2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8571" y="2076449"/>
            <a:ext cx="6657975" cy="25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1096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Keys, Buttons, and Input Devices on a Laptop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68450"/>
            <a:ext cx="8229600" cy="4525963"/>
          </a:xfrm>
        </p:spPr>
        <p:txBody>
          <a:bodyPr/>
          <a:lstStyle/>
          <a:p>
            <a:r>
              <a:rPr lang="en-US" dirty="0"/>
              <a:t>Button or switches might be above the keyboard</a:t>
            </a:r>
          </a:p>
          <a:p>
            <a:pPr lvl="1"/>
            <a:r>
              <a:rPr lang="en-US" dirty="0"/>
              <a:t>Most of the same settings that these buttons control may also be changed using Windows tools</a:t>
            </a:r>
          </a:p>
          <a:p>
            <a:pPr lvl="1"/>
            <a:r>
              <a:rPr lang="en-US" dirty="0"/>
              <a:t>Some settings might be:</a:t>
            </a:r>
          </a:p>
          <a:p>
            <a:pPr lvl="2"/>
            <a:r>
              <a:rPr lang="en-US" sz="2000" dirty="0"/>
              <a:t>Volume</a:t>
            </a:r>
          </a:p>
          <a:p>
            <a:pPr lvl="2"/>
            <a:r>
              <a:rPr lang="en-US" sz="2000" dirty="0"/>
              <a:t>Keyboard backlight</a:t>
            </a:r>
          </a:p>
          <a:p>
            <a:pPr lvl="2"/>
            <a:r>
              <a:rPr lang="en-US" sz="2000" dirty="0"/>
              <a:t>Touch pad on or off</a:t>
            </a:r>
          </a:p>
          <a:p>
            <a:pPr lvl="2"/>
            <a:r>
              <a:rPr lang="en-US" sz="2000" dirty="0"/>
              <a:t>Screen brightness and screen orientation</a:t>
            </a:r>
          </a:p>
          <a:p>
            <a:pPr lvl="2"/>
            <a:r>
              <a:rPr lang="en-US" sz="2000" dirty="0"/>
              <a:t>Dual displays</a:t>
            </a:r>
          </a:p>
          <a:p>
            <a:pPr lvl="2"/>
            <a:r>
              <a:rPr lang="en-US" sz="2000" dirty="0"/>
              <a:t>Bluetooth or Wi-Fi</a:t>
            </a:r>
          </a:p>
          <a:p>
            <a:pPr lvl="2"/>
            <a:r>
              <a:rPr lang="en-US" sz="2000" dirty="0"/>
              <a:t>Media options</a:t>
            </a:r>
          </a:p>
          <a:p>
            <a:pPr lvl="2"/>
            <a:r>
              <a:rPr lang="en-US" sz="2000" dirty="0"/>
              <a:t>GPS on or off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5FAA0A6-72E2-4851-8B29-EA9BE735C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8106" y="4734093"/>
            <a:ext cx="5065414" cy="2017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2874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ExpressCard Slots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peripheral devices on today’s laptops use a USB port to connect to a laptop</a:t>
            </a:r>
          </a:p>
          <a:p>
            <a:r>
              <a:rPr lang="en-US" dirty="0"/>
              <a:t>Before USB, laptops offered ExpressCard slots </a:t>
            </a:r>
          </a:p>
          <a:p>
            <a:pPr lvl="1"/>
            <a:r>
              <a:rPr lang="en-US" dirty="0"/>
              <a:t>Sometimes called PCMCIA cards</a:t>
            </a:r>
          </a:p>
          <a:p>
            <a:pPr eaLnBrk="1" hangingPunct="1"/>
            <a:r>
              <a:rPr lang="en-US" dirty="0">
                <a:latin typeface="Arial" charset="0"/>
              </a:rPr>
              <a:t>ExpressCard matches PCI Express and USB 2.0</a:t>
            </a:r>
          </a:p>
          <a:p>
            <a:pPr lvl="1" eaLnBrk="1" hangingPunct="1"/>
            <a:r>
              <a:rPr lang="en-US" dirty="0">
                <a:latin typeface="Arial" charset="0"/>
              </a:rPr>
              <a:t>Two sizes: ExpressCard/34 and ExpressCard/54</a:t>
            </a:r>
          </a:p>
          <a:p>
            <a:pPr lvl="1" eaLnBrk="1" hangingPunct="1"/>
            <a:r>
              <a:rPr lang="en-US" dirty="0">
                <a:latin typeface="Arial" charset="0"/>
              </a:rPr>
              <a:t>Not backward compatible</a:t>
            </a:r>
          </a:p>
          <a:p>
            <a:pPr lvl="1" eaLnBrk="1" hangingPunct="1"/>
            <a:r>
              <a:rPr lang="en-US" dirty="0">
                <a:latin typeface="Arial" charset="0"/>
              </a:rPr>
              <a:t>Hot-pluggable, hot-swappable, and supports autoconfiguration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494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/>
              <a:t>A+ Guide to Hardware, 9th Edition</a:t>
            </a:r>
          </a:p>
        </p:txBody>
      </p:sp>
      <p:sp>
        <p:nvSpPr>
          <p:cNvPr id="5123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Objectives</a:t>
            </a:r>
          </a:p>
        </p:txBody>
      </p:sp>
      <p:sp>
        <p:nvSpPr>
          <p:cNvPr id="5124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Identify the various parts inside a desktop computer case and describe how they connect together and are compatible</a:t>
            </a:r>
          </a:p>
          <a:p>
            <a:pPr eaLnBrk="1" hangingPunct="1"/>
            <a:r>
              <a:rPr lang="en-US" dirty="0"/>
              <a:t>Identify the various ports, slots, and internal components of a laptop computer and explain special concerns when supporting and maintaining laptops</a:t>
            </a:r>
          </a:p>
          <a:p>
            <a:pPr eaLnBrk="1" hangingPunct="1"/>
            <a:endParaRPr lang="en-US" dirty="0"/>
          </a:p>
        </p:txBody>
      </p:sp>
      <p:sp>
        <p:nvSpPr>
          <p:cNvPr id="5125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43435705-CFBC-4C6D-9BCC-B7B4AE27B0AE}" type="slidenum">
              <a:rPr lang="en-US" smtClean="0"/>
              <a:pPr eaLnBrk="1" hangingPunct="1"/>
              <a:t>3</a:t>
            </a:fld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ExpressCard Slots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</a:rPr>
              <a:t>Windows services for ExpressCard</a:t>
            </a:r>
          </a:p>
          <a:p>
            <a:pPr lvl="1" eaLnBrk="1" hangingPunct="1"/>
            <a:r>
              <a:rPr lang="en-US" dirty="0">
                <a:latin typeface="Arial" charset="0"/>
              </a:rPr>
              <a:t>Socket service establishes communication between the card and the laptop</a:t>
            </a:r>
          </a:p>
          <a:p>
            <a:pPr lvl="1" eaLnBrk="1" hangingPunct="1"/>
            <a:r>
              <a:rPr lang="en-US" dirty="0">
                <a:latin typeface="Arial" charset="0"/>
              </a:rPr>
              <a:t>Card service provides the device driver to  interface with the card after the socket is created</a:t>
            </a:r>
          </a:p>
          <a:p>
            <a:pPr eaLnBrk="1" hangingPunct="1"/>
            <a:r>
              <a:rPr lang="en-US" dirty="0">
                <a:latin typeface="Arial" charset="0"/>
              </a:rPr>
              <a:t>Removing card from ExpressCard slot</a:t>
            </a:r>
          </a:p>
          <a:p>
            <a:pPr lvl="1" eaLnBrk="1" hangingPunct="1"/>
            <a:r>
              <a:rPr lang="en-US" dirty="0">
                <a:latin typeface="Arial" charset="0"/>
              </a:rPr>
              <a:t>Use the Safely Remove Hardware icon in the notification area to stop one card before inserting another</a:t>
            </a:r>
          </a:p>
          <a:p>
            <a:pPr lvl="1" eaLnBrk="1" hangingPunct="1"/>
            <a:r>
              <a:rPr lang="en-US" dirty="0">
                <a:latin typeface="Arial" charset="0"/>
              </a:rPr>
              <a:t>Proceed to eject the card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1632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Docking Stations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laptops have a connector called a docking port</a:t>
            </a:r>
          </a:p>
          <a:p>
            <a:r>
              <a:rPr lang="en-US" dirty="0"/>
              <a:t>A docking station provides ports to allow a laptop to easily connect to a full-sized monitor, keyboard, AC power adapter, and other peripheral devices</a:t>
            </a:r>
          </a:p>
          <a:p>
            <a:r>
              <a:rPr lang="en-US" dirty="0"/>
              <a:t>To use a docking station:</a:t>
            </a:r>
          </a:p>
          <a:p>
            <a:pPr lvl="1"/>
            <a:r>
              <a:rPr lang="en-US" dirty="0"/>
              <a:t>Plug all peripherals into docking station</a:t>
            </a:r>
          </a:p>
          <a:p>
            <a:pPr lvl="1"/>
            <a:r>
              <a:rPr lang="en-US" dirty="0"/>
              <a:t>Connect laptop to the station</a:t>
            </a:r>
          </a:p>
          <a:p>
            <a:pPr lvl="1"/>
            <a:r>
              <a:rPr lang="en-US" dirty="0"/>
              <a:t>No software needed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1921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Laptop Internal Components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563162" y="5689780"/>
            <a:ext cx="37128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Figure 1-36  </a:t>
            </a:r>
            <a:r>
              <a:rPr lang="en-US" sz="1200" dirty="0"/>
              <a:t>Bottom of a laptop with cover removed</a:t>
            </a:r>
          </a:p>
        </p:txBody>
      </p:sp>
      <p:pic>
        <p:nvPicPr>
          <p:cNvPr id="8" name="Content Placeholder 7" descr="Bottom of a laptop with cover removed" title="Figure 1-3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90600" y="1439409"/>
            <a:ext cx="6858000" cy="397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9487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Laptop Internal 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of important components:</a:t>
            </a:r>
          </a:p>
          <a:p>
            <a:pPr lvl="1"/>
            <a:r>
              <a:rPr lang="en-US" dirty="0"/>
              <a:t>Battery pack</a:t>
            </a:r>
          </a:p>
          <a:p>
            <a:pPr lvl="1"/>
            <a:r>
              <a:rPr lang="en-US" dirty="0"/>
              <a:t>Hard drive</a:t>
            </a:r>
          </a:p>
          <a:p>
            <a:pPr lvl="1"/>
            <a:r>
              <a:rPr lang="en-US" dirty="0"/>
              <a:t>CPU, heat sink, and fan</a:t>
            </a:r>
          </a:p>
          <a:p>
            <a:pPr lvl="1"/>
            <a:r>
              <a:rPr lang="en-US" dirty="0"/>
              <a:t>Memory</a:t>
            </a:r>
          </a:p>
          <a:p>
            <a:pPr lvl="1"/>
            <a:r>
              <a:rPr lang="en-US" dirty="0"/>
              <a:t>Wireless card</a:t>
            </a:r>
          </a:p>
          <a:p>
            <a:pPr lvl="1"/>
            <a:r>
              <a:rPr lang="en-US" dirty="0"/>
              <a:t>System board</a:t>
            </a:r>
          </a:p>
          <a:p>
            <a:pPr lvl="1"/>
            <a:r>
              <a:rPr lang="en-US" dirty="0"/>
              <a:t>Optical drive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7811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Inside an All-in-One Computer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All-in-one computer: uses a mix of components sized for a desktop and a laptop</a:t>
            </a:r>
          </a:p>
          <a:p>
            <a:pPr lvl="1"/>
            <a:r>
              <a:rPr lang="en-US" dirty="0"/>
              <a:t>For some components, you’ll need to buy replacements from the manufacturer because they are most likely proprietary</a:t>
            </a:r>
          </a:p>
          <a:p>
            <a:pPr lvl="1"/>
            <a:r>
              <a:rPr lang="en-US" dirty="0"/>
              <a:t>See the service manual for specific directions about replacing parts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3365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Inside an All-in-One Computer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286000" y="5791200"/>
            <a:ext cx="39340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Figure 1-38  </a:t>
            </a:r>
            <a:r>
              <a:rPr lang="en-US" sz="1200" dirty="0"/>
              <a:t>Components inside an all-in-one computer</a:t>
            </a:r>
          </a:p>
        </p:txBody>
      </p:sp>
      <p:pic>
        <p:nvPicPr>
          <p:cNvPr id="8" name="Content Placeholder 7" descr="Components inside an all-in-one computer" title="Figure 1-38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94449" y="1484005"/>
            <a:ext cx="5555101" cy="4240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2291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Maintaining Laptops and Mobile Devices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</a:rPr>
              <a:t>General guidelines:</a:t>
            </a:r>
          </a:p>
          <a:p>
            <a:pPr lvl="1" eaLnBrk="1" hangingPunct="1"/>
            <a:r>
              <a:rPr lang="en-US" dirty="0">
                <a:latin typeface="Arial" charset="0"/>
              </a:rPr>
              <a:t>Do not touch LCD panel with sharp objects</a:t>
            </a:r>
          </a:p>
          <a:p>
            <a:pPr lvl="1" eaLnBrk="1" hangingPunct="1"/>
            <a:r>
              <a:rPr lang="en-US" dirty="0">
                <a:latin typeface="Arial" charset="0"/>
              </a:rPr>
              <a:t>Do not pick up or hold by the lid</a:t>
            </a:r>
          </a:p>
          <a:p>
            <a:pPr lvl="1" eaLnBrk="1" hangingPunct="1"/>
            <a:r>
              <a:rPr lang="en-US" dirty="0">
                <a:latin typeface="Arial" charset="0"/>
              </a:rPr>
              <a:t>Use OEM recommended battery packs</a:t>
            </a:r>
          </a:p>
          <a:p>
            <a:pPr lvl="1" eaLnBrk="1" hangingPunct="1"/>
            <a:r>
              <a:rPr lang="en-US" dirty="0">
                <a:latin typeface="Arial" charset="0"/>
              </a:rPr>
              <a:t>Do not tightly pack in a suitcase – use carrying case</a:t>
            </a:r>
          </a:p>
          <a:p>
            <a:pPr lvl="1" eaLnBrk="1" hangingPunct="1"/>
            <a:r>
              <a:rPr lang="en-US" dirty="0">
                <a:latin typeface="Arial" charset="0"/>
              </a:rPr>
              <a:t>Do not move while hard drive is being accessed</a:t>
            </a:r>
          </a:p>
          <a:p>
            <a:pPr lvl="1" eaLnBrk="1" hangingPunct="1"/>
            <a:r>
              <a:rPr lang="en-US" dirty="0">
                <a:latin typeface="Arial" charset="0"/>
              </a:rPr>
              <a:t>Do not put close to appliances generating strong magnetic field</a:t>
            </a:r>
          </a:p>
          <a:p>
            <a:pPr lvl="1" eaLnBrk="1" hangingPunct="1"/>
            <a:r>
              <a:rPr lang="en-US" dirty="0">
                <a:latin typeface="Arial" charset="0"/>
              </a:rPr>
              <a:t>Always use passwords to protect your laptop when connected to a public network or if device is stolen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4943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Maintaining Laptops and Mobile Devices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</a:rPr>
              <a:t>General guidelines (cont’d):</a:t>
            </a:r>
          </a:p>
          <a:p>
            <a:pPr lvl="1" eaLnBrk="1" hangingPunct="1"/>
            <a:r>
              <a:rPr lang="en-US" dirty="0">
                <a:latin typeface="Arial" charset="0"/>
              </a:rPr>
              <a:t>Keep notebook at room temperature</a:t>
            </a:r>
          </a:p>
          <a:p>
            <a:pPr lvl="1" eaLnBrk="1" hangingPunct="1"/>
            <a:r>
              <a:rPr lang="en-US" dirty="0">
                <a:latin typeface="Arial" charset="0"/>
              </a:rPr>
              <a:t>Keep away from smoke, water, dust</a:t>
            </a:r>
          </a:p>
          <a:p>
            <a:pPr lvl="1" eaLnBrk="1" hangingPunct="1"/>
            <a:r>
              <a:rPr lang="en-US" dirty="0">
                <a:latin typeface="Arial" charset="0"/>
              </a:rPr>
              <a:t>Do not power up and down unnecessarily</a:t>
            </a:r>
          </a:p>
          <a:p>
            <a:pPr lvl="1" eaLnBrk="1" hangingPunct="1"/>
            <a:r>
              <a:rPr lang="en-US" dirty="0">
                <a:latin typeface="Arial" charset="0"/>
              </a:rPr>
              <a:t>Do not run it while it is in the case, resting on pillow or covered by a blanket</a:t>
            </a:r>
          </a:p>
          <a:p>
            <a:pPr lvl="1" eaLnBrk="1" hangingPunct="1"/>
            <a:r>
              <a:rPr lang="en-US" dirty="0">
                <a:latin typeface="Arial" charset="0"/>
              </a:rPr>
              <a:t>Protect notebook against ESD</a:t>
            </a:r>
          </a:p>
          <a:p>
            <a:pPr lvl="1" eaLnBrk="1" hangingPunct="1"/>
            <a:r>
              <a:rPr lang="en-US" dirty="0">
                <a:latin typeface="Arial" charset="0"/>
              </a:rPr>
              <a:t>Remove CD/DVD or USB flash drives before traveling</a:t>
            </a:r>
          </a:p>
          <a:p>
            <a:pPr lvl="1" eaLnBrk="1" hangingPunct="1"/>
            <a:r>
              <a:rPr lang="en-US" dirty="0">
                <a:latin typeface="Arial" charset="0"/>
              </a:rPr>
              <a:t>Take precautions if notebook gets wet</a:t>
            </a:r>
          </a:p>
          <a:p>
            <a:pPr lvl="1" eaLnBrk="1" hangingPunct="1"/>
            <a:r>
              <a:rPr lang="en-US" dirty="0">
                <a:latin typeface="Arial" charset="0"/>
              </a:rPr>
              <a:t>Keep current backups of important data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2741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Maintaining Laptops and Mobile Devices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</a:rPr>
              <a:t>Cleaning tips:</a:t>
            </a:r>
          </a:p>
          <a:p>
            <a:pPr lvl="1" eaLnBrk="1" hangingPunct="1"/>
            <a:r>
              <a:rPr lang="en-US" dirty="0">
                <a:latin typeface="Arial" charset="0"/>
              </a:rPr>
              <a:t>Clean LCD panel with a soft dry cloth</a:t>
            </a:r>
          </a:p>
          <a:p>
            <a:pPr lvl="1" eaLnBrk="1" hangingPunct="1"/>
            <a:r>
              <a:rPr lang="en-US" dirty="0">
                <a:latin typeface="Arial" charset="0"/>
              </a:rPr>
              <a:t>Use compressed air</a:t>
            </a:r>
          </a:p>
          <a:p>
            <a:pPr lvl="2" eaLnBrk="1" hangingPunct="1"/>
            <a:r>
              <a:rPr lang="en-US" dirty="0">
                <a:latin typeface="Arial" charset="0"/>
              </a:rPr>
              <a:t>To clean keyboard, track ball, and touch pad</a:t>
            </a:r>
          </a:p>
          <a:p>
            <a:pPr lvl="2" eaLnBrk="1" hangingPunct="1"/>
            <a:r>
              <a:rPr lang="en-US" dirty="0">
                <a:latin typeface="Arial" charset="0"/>
              </a:rPr>
              <a:t>To blow out air vents</a:t>
            </a:r>
          </a:p>
          <a:p>
            <a:pPr lvl="2" eaLnBrk="1" hangingPunct="1"/>
            <a:r>
              <a:rPr lang="en-US" dirty="0">
                <a:latin typeface="Arial" charset="0"/>
              </a:rPr>
              <a:t>Remove keyboard if keys are sticking and then blow air under keys</a:t>
            </a:r>
          </a:p>
          <a:p>
            <a:pPr lvl="1" eaLnBrk="1" hangingPunct="1"/>
            <a:r>
              <a:rPr lang="en-US" dirty="0">
                <a:latin typeface="Arial" charset="0"/>
              </a:rPr>
              <a:t>Use contact cleaner</a:t>
            </a:r>
          </a:p>
          <a:p>
            <a:pPr lvl="2" eaLnBrk="1" hangingPunct="1"/>
            <a:r>
              <a:rPr lang="en-US" dirty="0">
                <a:latin typeface="Arial" charset="0"/>
              </a:rPr>
              <a:t>Remove battery and clean battery connections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01845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Look at Mobile Device Hardware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smart phone is a cell phone with added capabilities</a:t>
            </a:r>
          </a:p>
          <a:p>
            <a:pPr lvl="1"/>
            <a:r>
              <a:rPr lang="en-US" dirty="0"/>
              <a:t>Ability to send/receive text messages with photos, video, or other multimedia content</a:t>
            </a:r>
          </a:p>
          <a:p>
            <a:pPr lvl="1"/>
            <a:r>
              <a:rPr lang="en-US" dirty="0"/>
              <a:t>Web browsing</a:t>
            </a:r>
          </a:p>
          <a:p>
            <a:pPr lvl="1"/>
            <a:r>
              <a:rPr lang="en-US" dirty="0"/>
              <a:t>Manage email </a:t>
            </a:r>
          </a:p>
          <a:p>
            <a:pPr lvl="1"/>
            <a:r>
              <a:rPr lang="en-US" dirty="0"/>
              <a:t>Play games</a:t>
            </a:r>
          </a:p>
          <a:p>
            <a:pPr lvl="1"/>
            <a:r>
              <a:rPr lang="en-US" dirty="0"/>
              <a:t>Take photos and video</a:t>
            </a:r>
          </a:p>
          <a:p>
            <a:pPr lvl="1"/>
            <a:r>
              <a:rPr lang="en-US" dirty="0"/>
              <a:t>Use a variety of apps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226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/>
              <a:t>A+ Guide to Hardware, 9th Edition</a:t>
            </a:r>
          </a:p>
        </p:txBody>
      </p:sp>
      <p:sp>
        <p:nvSpPr>
          <p:cNvPr id="5123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Objectives</a:t>
            </a:r>
          </a:p>
        </p:txBody>
      </p:sp>
      <p:sp>
        <p:nvSpPr>
          <p:cNvPr id="5124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Describe various hardware components in mobile devices and types of wired and wireless connections mobile devices can make</a:t>
            </a:r>
          </a:p>
          <a:p>
            <a:pPr eaLnBrk="1" hangingPunct="1"/>
            <a:r>
              <a:rPr lang="en-US" dirty="0"/>
              <a:t>Describe the purpose of various tools you will need as a computer hardware technician</a:t>
            </a:r>
          </a:p>
        </p:txBody>
      </p:sp>
      <p:sp>
        <p:nvSpPr>
          <p:cNvPr id="5125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43435705-CFBC-4C6D-9BCC-B7B4AE27B0AE}" type="slidenum">
              <a:rPr lang="en-US" smtClean="0"/>
              <a:pPr eaLnBrk="1" hangingPunct="1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7744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Look at Mobile Device Hardware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Tablet is larger than a smart phone with similar functions</a:t>
            </a:r>
          </a:p>
          <a:p>
            <a:r>
              <a:rPr lang="en-US" dirty="0"/>
              <a:t>Most connect to Wi-Fi and Bluetooth and some have cellular network connectivity</a:t>
            </a:r>
          </a:p>
          <a:p>
            <a:pPr lvl="1"/>
            <a:r>
              <a:rPr lang="en-US" dirty="0"/>
              <a:t>Some can make phone calls and use MMS</a:t>
            </a:r>
          </a:p>
          <a:p>
            <a:r>
              <a:rPr lang="en-US" dirty="0"/>
              <a:t>Phablet – same capabilities of a smart phone or tablet</a:t>
            </a:r>
          </a:p>
          <a:p>
            <a:pPr lvl="1"/>
            <a:r>
              <a:rPr lang="en-US" dirty="0"/>
              <a:t>Smaller than a tablet and larger than a smart phone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5009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Look at Mobile Device Hardware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Other mobile devices</a:t>
            </a:r>
          </a:p>
          <a:p>
            <a:pPr lvl="1"/>
            <a:r>
              <a:rPr lang="en-US" dirty="0"/>
              <a:t>E-readers</a:t>
            </a:r>
          </a:p>
          <a:p>
            <a:pPr lvl="1"/>
            <a:r>
              <a:rPr lang="en-US" dirty="0"/>
              <a:t>Smart cameras</a:t>
            </a:r>
          </a:p>
          <a:p>
            <a:pPr lvl="1"/>
            <a:r>
              <a:rPr lang="en-US" dirty="0"/>
              <a:t>Wearable technology devices</a:t>
            </a:r>
          </a:p>
          <a:p>
            <a:pPr lvl="2"/>
            <a:r>
              <a:rPr lang="en-US" dirty="0"/>
              <a:t>Smart watches, wristbands, arm bands, eyeglasses, headsets, and clothing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9961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ways a mobile device connects to outside world:</a:t>
            </a:r>
          </a:p>
          <a:p>
            <a:pPr lvl="1"/>
            <a:r>
              <a:rPr lang="en-US" dirty="0"/>
              <a:t>Wi-Fi local wireless network and cellular network</a:t>
            </a:r>
          </a:p>
          <a:p>
            <a:pPr lvl="1"/>
            <a:r>
              <a:rPr lang="en-US" dirty="0"/>
              <a:t>Bluetooth and Infrared</a:t>
            </a:r>
          </a:p>
          <a:p>
            <a:pPr lvl="1"/>
            <a:r>
              <a:rPr lang="en-US" dirty="0"/>
              <a:t>Near Field Communication (NFC)</a:t>
            </a:r>
          </a:p>
          <a:p>
            <a:pPr lvl="1"/>
            <a:r>
              <a:rPr lang="en-US" dirty="0"/>
              <a:t>Wired connection</a:t>
            </a:r>
          </a:p>
          <a:p>
            <a:pPr lvl="1"/>
            <a:r>
              <a:rPr lang="en-US" dirty="0"/>
              <a:t>Tethering and mobile hotspots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7446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mobile device can use the following to sense its position:</a:t>
            </a:r>
          </a:p>
          <a:p>
            <a:pPr lvl="1"/>
            <a:r>
              <a:rPr lang="en-US" dirty="0"/>
              <a:t>Gyroscope or accelerometer</a:t>
            </a:r>
          </a:p>
          <a:p>
            <a:pPr lvl="2"/>
            <a:r>
              <a:rPr lang="en-US" dirty="0"/>
              <a:t>Motion and position sensing device</a:t>
            </a:r>
          </a:p>
          <a:p>
            <a:pPr lvl="2"/>
            <a:r>
              <a:rPr lang="en-US" dirty="0"/>
              <a:t>Helps to adjust screen orientation</a:t>
            </a:r>
          </a:p>
          <a:p>
            <a:pPr lvl="2"/>
            <a:r>
              <a:rPr lang="en-US" dirty="0"/>
              <a:t>Used by games to sense device movement</a:t>
            </a:r>
          </a:p>
          <a:p>
            <a:pPr lvl="1"/>
            <a:r>
              <a:rPr lang="en-US" dirty="0"/>
              <a:t>GPS</a:t>
            </a:r>
          </a:p>
          <a:p>
            <a:pPr lvl="2"/>
            <a:r>
              <a:rPr lang="en-US" dirty="0"/>
              <a:t>Mobile devices might contain a GPS receiver</a:t>
            </a:r>
          </a:p>
          <a:p>
            <a:pPr lvl="2"/>
            <a:r>
              <a:rPr lang="en-US" dirty="0"/>
              <a:t>Routinely reports its position to the owner of the OS</a:t>
            </a:r>
          </a:p>
          <a:p>
            <a:pPr lvl="2"/>
            <a:r>
              <a:rPr lang="en-US" dirty="0"/>
              <a:t>Geotracking: possible for companies to track device’s whereabouts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60546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 Devices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Mobile devices store apps and data on a solid state drive (SSD)</a:t>
            </a:r>
          </a:p>
          <a:p>
            <a:pPr lvl="1"/>
            <a:r>
              <a:rPr lang="en-US" dirty="0"/>
              <a:t>A type of flash memory</a:t>
            </a:r>
          </a:p>
          <a:p>
            <a:r>
              <a:rPr lang="en-US" dirty="0"/>
              <a:t>A device might have an external slot for a smart card to provide extra storage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14400" y="5987663"/>
            <a:ext cx="63200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Figure 1-49  </a:t>
            </a:r>
            <a:r>
              <a:rPr lang="en-US" sz="1200" dirty="0"/>
              <a:t>An Android device might provide a memory card slot to allow for extra storage</a:t>
            </a:r>
          </a:p>
        </p:txBody>
      </p:sp>
      <p:pic>
        <p:nvPicPr>
          <p:cNvPr id="8" name="Picture 7" descr="An Android device might provide a memory card slot to allow for extra storage" title="Figure 1-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1225" y="3920221"/>
            <a:ext cx="4781550" cy="2007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22805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Device Accessories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Examples of accessories:</a:t>
            </a:r>
          </a:p>
          <a:p>
            <a:pPr lvl="1"/>
            <a:r>
              <a:rPr lang="en-US" dirty="0"/>
              <a:t>Wireless keyboards</a:t>
            </a:r>
          </a:p>
          <a:p>
            <a:pPr lvl="1"/>
            <a:r>
              <a:rPr lang="en-US" dirty="0"/>
              <a:t>Speakers</a:t>
            </a:r>
          </a:p>
          <a:p>
            <a:pPr lvl="1"/>
            <a:r>
              <a:rPr lang="en-US" dirty="0"/>
              <a:t>Ear buds</a:t>
            </a:r>
          </a:p>
          <a:p>
            <a:pPr lvl="1"/>
            <a:r>
              <a:rPr lang="en-US" dirty="0"/>
              <a:t>Headsets</a:t>
            </a:r>
          </a:p>
          <a:p>
            <a:pPr lvl="1"/>
            <a:r>
              <a:rPr lang="en-US" dirty="0"/>
              <a:t>Game pads</a:t>
            </a:r>
          </a:p>
          <a:p>
            <a:pPr lvl="1"/>
            <a:r>
              <a:rPr lang="en-US" dirty="0"/>
              <a:t>Docking stations</a:t>
            </a:r>
          </a:p>
          <a:p>
            <a:pPr lvl="1"/>
            <a:r>
              <a:rPr lang="en-US" dirty="0"/>
              <a:t>Printers</a:t>
            </a:r>
          </a:p>
          <a:p>
            <a:pPr lvl="1"/>
            <a:r>
              <a:rPr lang="en-US" dirty="0"/>
              <a:t>USB adapters</a:t>
            </a:r>
          </a:p>
          <a:p>
            <a:pPr lvl="1"/>
            <a:r>
              <a:rPr lang="en-US" dirty="0"/>
              <a:t>Credit card readers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03848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Field-Serviceable Parts for Mobile Devices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few FRU in mobile devices</a:t>
            </a:r>
          </a:p>
          <a:p>
            <a:r>
              <a:rPr lang="en-US" dirty="0"/>
              <a:t>It is possible to replace screens in some mobile devices</a:t>
            </a:r>
          </a:p>
          <a:p>
            <a:pPr lvl="1"/>
            <a:r>
              <a:rPr lang="en-US" dirty="0"/>
              <a:t>A support technician is not generally expected to do this</a:t>
            </a:r>
          </a:p>
          <a:p>
            <a:r>
              <a:rPr lang="en-US" dirty="0"/>
              <a:t>SIM cards and batteries can be replaced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42219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Used By a Computer Hardware Technician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Essential tools</a:t>
            </a:r>
          </a:p>
          <a:p>
            <a:pPr lvl="1" eaLnBrk="1" hangingPunct="1"/>
            <a:r>
              <a:rPr lang="en-US" dirty="0"/>
              <a:t>ESD strap (ground bracelet)</a:t>
            </a:r>
          </a:p>
          <a:p>
            <a:pPr lvl="1" eaLnBrk="1" hangingPunct="1"/>
            <a:r>
              <a:rPr lang="en-US" dirty="0"/>
              <a:t>Flat-head screwdriver</a:t>
            </a:r>
          </a:p>
          <a:p>
            <a:pPr lvl="1" eaLnBrk="1" hangingPunct="1"/>
            <a:r>
              <a:rPr lang="en-US" dirty="0"/>
              <a:t>Phillips-head or cross-head screwdriver</a:t>
            </a:r>
          </a:p>
          <a:p>
            <a:pPr lvl="1" eaLnBrk="1" hangingPunct="1"/>
            <a:r>
              <a:rPr lang="en-US" dirty="0"/>
              <a:t>Torx screwdriver set (size T15)</a:t>
            </a:r>
          </a:p>
          <a:p>
            <a:pPr lvl="1" eaLnBrk="1" hangingPunct="1"/>
            <a:r>
              <a:rPr lang="en-US" dirty="0"/>
              <a:t>Insulated tweezers</a:t>
            </a:r>
          </a:p>
          <a:p>
            <a:pPr lvl="1" eaLnBrk="1" hangingPunct="1"/>
            <a:r>
              <a:rPr lang="en-US" dirty="0"/>
              <a:t>Extractor</a:t>
            </a:r>
          </a:p>
          <a:p>
            <a:pPr lvl="1" eaLnBrk="1" hangingPunct="1"/>
            <a:r>
              <a:rPr lang="en-US" dirty="0"/>
              <a:t>OS recovery CD or DVD</a:t>
            </a:r>
          </a:p>
          <a:p>
            <a:pPr eaLnBrk="1" hangingPunct="1"/>
            <a:r>
              <a:rPr lang="en-US" dirty="0"/>
              <a:t>Many other non-essential tools exists</a:t>
            </a:r>
          </a:p>
          <a:p>
            <a:pPr eaLnBrk="1" hangingPunct="1"/>
            <a:r>
              <a:rPr lang="en-US" dirty="0"/>
              <a:t>Use a toolbox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86650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Used By a Computer Hardware Technician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48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71600" y="5249054"/>
            <a:ext cx="71111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Figure 1-52 </a:t>
            </a:r>
            <a:r>
              <a:rPr lang="en-US" sz="1200" dirty="0"/>
              <a:t>Tools used by IT support technicians when maintaining, repairing, or upgrading computers</a:t>
            </a:r>
          </a:p>
        </p:txBody>
      </p:sp>
      <p:pic>
        <p:nvPicPr>
          <p:cNvPr id="8" name="Content Placeholder 7" descr="Tools used by IT support technicians when maintaining, repairing, or upgrading computers" title="Figure 1-52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85925" y="2063683"/>
            <a:ext cx="577215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95332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Diagnostic Cards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Post Diagnostic Cards</a:t>
            </a:r>
          </a:p>
          <a:p>
            <a:pPr lvl="1" eaLnBrk="1" hangingPunct="1"/>
            <a:r>
              <a:rPr lang="en-US" dirty="0"/>
              <a:t>Helps discover, report computer errors and conflicts at power-on self test (POST)</a:t>
            </a:r>
          </a:p>
          <a:p>
            <a:pPr lvl="2" eaLnBrk="1" hangingPunct="1"/>
            <a:r>
              <a:rPr lang="en-US" dirty="0"/>
              <a:t>Tests performed by startup UEFI/BIOS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26972" y="5908695"/>
            <a:ext cx="73244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Figure 1-56  </a:t>
            </a:r>
            <a:r>
              <a:rPr lang="en-US" sz="1200" dirty="0"/>
              <a:t>Post Code Master diagnostic card by Microsystems Developments, Inc. installs in a PCI slot</a:t>
            </a:r>
          </a:p>
        </p:txBody>
      </p:sp>
      <p:pic>
        <p:nvPicPr>
          <p:cNvPr id="8" name="Picture 7" descr="Post Code Master diagnostic card by Microsystems Developments, Inc. installs in a PCI slot" title="Figure 1-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492" y="3351481"/>
            <a:ext cx="3581400" cy="243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6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Before we discuss the parts inside a computer case, let’s have a quick look at the case, ports, and switch on it.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Computer Case</a:t>
            </a:r>
          </a:p>
          <a:p>
            <a:pPr lvl="1"/>
            <a:r>
              <a:rPr lang="en-US" dirty="0"/>
              <a:t>Sometimes called “chassis”</a:t>
            </a:r>
          </a:p>
          <a:p>
            <a:pPr lvl="1"/>
            <a:r>
              <a:rPr lang="en-US" dirty="0"/>
              <a:t>Holds:</a:t>
            </a:r>
          </a:p>
          <a:p>
            <a:pPr marL="914400" lvl="2" indent="0">
              <a:buNone/>
            </a:pPr>
            <a:r>
              <a:rPr lang="en-US" dirty="0"/>
              <a:t>Power supply, motherboard, processor, memory modules, expansion cards, hard drive, optical drive, other drives …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67744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Diagnostic Cards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Firmware – programs and data stored on the motherboard</a:t>
            </a:r>
          </a:p>
          <a:p>
            <a:r>
              <a:rPr lang="en-US" dirty="0"/>
              <a:t>Two types of firmware may be used:</a:t>
            </a:r>
          </a:p>
          <a:p>
            <a:pPr lvl="1"/>
            <a:r>
              <a:rPr lang="en-US" dirty="0"/>
              <a:t>BIOS (basic input/output system) contains:</a:t>
            </a:r>
          </a:p>
          <a:p>
            <a:pPr lvl="2"/>
            <a:r>
              <a:rPr lang="en-US" dirty="0"/>
              <a:t>System BIOS</a:t>
            </a:r>
          </a:p>
          <a:p>
            <a:pPr lvl="2"/>
            <a:r>
              <a:rPr lang="en-US" dirty="0"/>
              <a:t>Startup BIOS</a:t>
            </a:r>
          </a:p>
          <a:p>
            <a:pPr lvl="2"/>
            <a:r>
              <a:rPr lang="en-US" dirty="0"/>
              <a:t>BIOS setup</a:t>
            </a:r>
          </a:p>
          <a:p>
            <a:pPr lvl="1"/>
            <a:r>
              <a:rPr lang="en-US" dirty="0"/>
              <a:t>UEFI (Unified Extensible Firmware Interface)</a:t>
            </a:r>
          </a:p>
          <a:p>
            <a:pPr lvl="2"/>
            <a:r>
              <a:rPr lang="en-US" dirty="0"/>
              <a:t>More robust and secure than BIOS</a:t>
            </a:r>
          </a:p>
          <a:p>
            <a:pPr lvl="2"/>
            <a:r>
              <a:rPr lang="en-US" dirty="0"/>
              <a:t>Can assure boot is secure and no rogue OS hijacks the system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34105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Supply Tester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Power Supply Tester</a:t>
            </a:r>
          </a:p>
          <a:p>
            <a:pPr lvl="1" eaLnBrk="1" hangingPunct="1"/>
            <a:r>
              <a:rPr lang="en-US" dirty="0"/>
              <a:t>Measures output of each power supply connector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51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35614" y="5553482"/>
            <a:ext cx="70727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Figure 1-57  </a:t>
            </a:r>
            <a:r>
              <a:rPr lang="en-US" sz="1200" dirty="0"/>
              <a:t>Use a power supply tester to test the output of each power connector on a power supply </a:t>
            </a:r>
          </a:p>
        </p:txBody>
      </p:sp>
      <p:pic>
        <p:nvPicPr>
          <p:cNvPr id="8" name="Picture 7" descr="Use a power supply tester to test the output of each power connector on a power supply " title="Figure 1-5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212" y="2667000"/>
            <a:ext cx="5743575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60251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Multimeter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Multimeter</a:t>
            </a:r>
          </a:p>
          <a:p>
            <a:pPr lvl="1"/>
            <a:r>
              <a:rPr lang="en-US" dirty="0"/>
              <a:t>Measures several characteristics of electricity in a variety of devices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52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19200" y="5943600"/>
            <a:ext cx="63438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Figure 1-58  </a:t>
            </a:r>
            <a:r>
              <a:rPr lang="en-US" sz="1200" dirty="0"/>
              <a:t>This digital multimeter can be set to measure voltage, resistance, or continuity</a:t>
            </a:r>
          </a:p>
        </p:txBody>
      </p:sp>
      <p:pic>
        <p:nvPicPr>
          <p:cNvPr id="8" name="Picture 7" descr="This digital multimeter can be set to measure voltage, resistance, or continuity" title="Figure 1-5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0" y="2634780"/>
            <a:ext cx="4495800" cy="318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58106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Loopback Plugs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Loopback plug</a:t>
            </a:r>
          </a:p>
          <a:p>
            <a:pPr lvl="1"/>
            <a:r>
              <a:rPr lang="en-US" dirty="0"/>
              <a:t>Used to test a port in a computer or other device to make sure the port is working</a:t>
            </a:r>
          </a:p>
          <a:p>
            <a:pPr lvl="2"/>
            <a:r>
              <a:rPr lang="en-US" dirty="0"/>
              <a:t>May also test the throughput or speed of port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53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019300" y="5626280"/>
            <a:ext cx="49270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Figure 1-59  </a:t>
            </a:r>
            <a:r>
              <a:rPr lang="en-US" sz="1200" dirty="0"/>
              <a:t>A loopback plug testing a network port and network cable</a:t>
            </a:r>
          </a:p>
        </p:txBody>
      </p:sp>
      <p:pic>
        <p:nvPicPr>
          <p:cNvPr id="8" name="Picture 7" descr="A loopback plug testing a network port and network cable" title="Figure 1-5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5012" y="3429000"/>
            <a:ext cx="5133975" cy="195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03915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/>
              <a:t>A+ Guide to Hardware, 9th Edition</a:t>
            </a:r>
          </a:p>
        </p:txBody>
      </p:sp>
      <p:sp>
        <p:nvSpPr>
          <p:cNvPr id="522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Summary </a:t>
            </a:r>
          </a:p>
        </p:txBody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447800"/>
            <a:ext cx="8458200" cy="4572000"/>
          </a:xfrm>
        </p:spPr>
        <p:txBody>
          <a:bodyPr/>
          <a:lstStyle/>
          <a:p>
            <a:pPr eaLnBrk="1" hangingPunct="1"/>
            <a:r>
              <a:rPr lang="en-US" dirty="0"/>
              <a:t>Ports on a computer might include video, RJ-45, audio, S/PDIF, USB, FireWire, eSATA, and PS/2</a:t>
            </a:r>
          </a:p>
          <a:p>
            <a:pPr eaLnBrk="1" hangingPunct="1"/>
            <a:r>
              <a:rPr lang="en-US" dirty="0"/>
              <a:t>Internal computer components include the motherboard, processor, expansion cards, DIMM modules, hard drive, optical drive, tape drive, and power supply</a:t>
            </a:r>
          </a:p>
          <a:p>
            <a:pPr eaLnBrk="1" hangingPunct="1"/>
            <a:r>
              <a:rPr lang="en-US" dirty="0"/>
              <a:t>Form factors used by cases, power supplies, and motherboards are ATX and micro-ATX</a:t>
            </a:r>
          </a:p>
          <a:p>
            <a:pPr eaLnBrk="1" hangingPunct="1"/>
            <a:r>
              <a:rPr lang="en-US" dirty="0"/>
              <a:t>Power connectors include the 20-pin P1, 24-pin P1, 4-pin and 8-pin auxiliary motherboard, 4-pin Molex, 15-pin SATA, 4-pin Berg, and 6/8-pin PCIe</a:t>
            </a:r>
          </a:p>
        </p:txBody>
      </p:sp>
      <p:sp>
        <p:nvSpPr>
          <p:cNvPr id="52229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94F17C27-9037-4C0D-90E6-724AF1A49382}" type="slidenum">
              <a:rPr lang="en-US" smtClean="0"/>
              <a:pPr eaLnBrk="1" hangingPunct="1"/>
              <a:t>54</a:t>
            </a:fld>
            <a:endParaRPr lang="en-US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/>
              <a:t>A+ Guide to Hardware, 9th Edition</a:t>
            </a:r>
          </a:p>
        </p:txBody>
      </p:sp>
      <p:sp>
        <p:nvSpPr>
          <p:cNvPr id="522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Summary </a:t>
            </a:r>
          </a:p>
        </p:txBody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447800"/>
            <a:ext cx="8458200" cy="4572000"/>
          </a:xfrm>
        </p:spPr>
        <p:txBody>
          <a:bodyPr/>
          <a:lstStyle/>
          <a:p>
            <a:pPr eaLnBrk="1" hangingPunct="1"/>
            <a:r>
              <a:rPr lang="en-US" dirty="0"/>
              <a:t>Most hard drives, optical drives, and tape drives use the serial ATA (SATA) standards</a:t>
            </a:r>
          </a:p>
          <a:p>
            <a:pPr eaLnBrk="1" hangingPunct="1"/>
            <a:r>
              <a:rPr lang="en-US" dirty="0"/>
              <a:t>Laptop computers use function keys to control many features of the laptop</a:t>
            </a:r>
          </a:p>
          <a:p>
            <a:pPr eaLnBrk="1" hangingPunct="1"/>
            <a:r>
              <a:rPr lang="en-US" dirty="0"/>
              <a:t>A laptop may have an ExpressCard/34 or ExpressCard/54 slot for expansion</a:t>
            </a:r>
          </a:p>
          <a:p>
            <a:pPr eaLnBrk="1" hangingPunct="1"/>
            <a:r>
              <a:rPr lang="en-US" dirty="0"/>
              <a:t>Internal laptop components include keyboard, hard drive, memory, smart card reader, optical drive, wireless card, screen, DC jack, battery pack, touch pad, speaker, system board, and CPU, heat sink/fan</a:t>
            </a:r>
          </a:p>
        </p:txBody>
      </p:sp>
      <p:sp>
        <p:nvSpPr>
          <p:cNvPr id="52229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94F17C27-9037-4C0D-90E6-724AF1A49382}" type="slidenum">
              <a:rPr lang="en-US" smtClean="0"/>
              <a:pPr eaLnBrk="1" hangingPunct="1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48387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all-in-one computer uses a combination of components designed for desktop computers and laptops</a:t>
            </a:r>
          </a:p>
          <a:p>
            <a:r>
              <a:rPr lang="en-US" dirty="0"/>
              <a:t>Mobile devices an IT support technician may service include smart phones, tablets, phablets, e-readers, smart cameras, GPS devices, and wearable technology devices</a:t>
            </a:r>
          </a:p>
          <a:p>
            <a:r>
              <a:rPr lang="en-US" dirty="0"/>
              <a:t>A mobile device might make a connection using a cellular network, Wi-Fi network, Bluetooth, IR, NFC, tethering, creating its own hotspot, or a wired connection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58045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oter Placeholder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/>
              <a:t>A+ Guide to Hardware, 9th Edition</a:t>
            </a:r>
          </a:p>
        </p:txBody>
      </p:sp>
      <p:sp>
        <p:nvSpPr>
          <p:cNvPr id="532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Summary</a:t>
            </a:r>
          </a:p>
        </p:txBody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676400"/>
            <a:ext cx="8458200" cy="4572000"/>
          </a:xfrm>
        </p:spPr>
        <p:txBody>
          <a:bodyPr/>
          <a:lstStyle/>
          <a:p>
            <a:pPr eaLnBrk="1" hangingPunct="1"/>
            <a:r>
              <a:rPr lang="en-US" dirty="0"/>
              <a:t>Common tools for a computer hardware technician include an ESD strap, screwdrivers, tweezers, flashlight, compressed air, and cleaning solutions and pads</a:t>
            </a:r>
          </a:p>
          <a:p>
            <a:pPr eaLnBrk="1" hangingPunct="1"/>
            <a:r>
              <a:rPr lang="en-US" dirty="0"/>
              <a:t>Special tools a PC support technician might need include a POST diagnostic card, power supply tester, multimeter, and loopback plugs</a:t>
            </a:r>
          </a:p>
        </p:txBody>
      </p:sp>
      <p:sp>
        <p:nvSpPr>
          <p:cNvPr id="53253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0CA676B0-9650-4516-A7FA-F4B7078EDB01}" type="slidenum">
              <a:rPr lang="en-US" smtClean="0"/>
              <a:pPr eaLnBrk="1" hangingPunct="1"/>
              <a:t>57</a:t>
            </a:fld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 lvl="1"/>
            <a:r>
              <a:rPr lang="en-US" dirty="0"/>
              <a:t>Types</a:t>
            </a:r>
          </a:p>
          <a:p>
            <a:pPr lvl="2"/>
            <a:r>
              <a:rPr lang="en-US" dirty="0"/>
              <a:t>Tower case – sits upright and can hold several drives</a:t>
            </a:r>
          </a:p>
          <a:p>
            <a:pPr lvl="2"/>
            <a:r>
              <a:rPr lang="en-US" dirty="0"/>
              <a:t>Desktop case – lies flat and sometimes holds monitor</a:t>
            </a:r>
          </a:p>
          <a:p>
            <a:pPr lvl="2"/>
            <a:r>
              <a:rPr lang="en-US" dirty="0"/>
              <a:t>Mobile case – used with laptops and tablets</a:t>
            </a:r>
          </a:p>
          <a:p>
            <a:pPr lvl="2"/>
            <a:r>
              <a:rPr lang="en-US" dirty="0"/>
              <a:t>All-in-one case – used with all-in-one computer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0478" y="3517684"/>
            <a:ext cx="5243043" cy="2608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071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45387"/>
          </a:xfrm>
        </p:spPr>
        <p:txBody>
          <a:bodyPr/>
          <a:lstStyle/>
          <a:p>
            <a:r>
              <a:rPr lang="en-US" dirty="0"/>
              <a:t>What’s Inside the Case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6" name="Picture 5" descr="Ports used with desktop and mobile computers" title="Table 1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3023375"/>
            <a:ext cx="6311151" cy="25146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019300" y="5715000"/>
            <a:ext cx="40653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Table 1-1 </a:t>
            </a:r>
            <a:r>
              <a:rPr lang="en-US" sz="1200" dirty="0"/>
              <a:t>Ports used with desktop and mobile computers</a:t>
            </a:r>
            <a:endParaRPr lang="en-US" sz="1200" b="1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320025"/>
            <a:ext cx="8229600" cy="1429342"/>
          </a:xfrm>
        </p:spPr>
        <p:txBody>
          <a:bodyPr/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Computer Ports</a:t>
            </a:r>
          </a:p>
          <a:p>
            <a:pPr marL="0" indent="0">
              <a:buNone/>
            </a:pPr>
            <a:r>
              <a:rPr lang="en-US" sz="2000" dirty="0"/>
              <a:t>Table 1-1 lists ports you might find on a desktop or mobile computer. Consider this table your introduction to these ports so that you can recognize them when you see them.</a:t>
            </a:r>
          </a:p>
        </p:txBody>
      </p:sp>
    </p:spTree>
    <p:extLst>
      <p:ext uri="{BB962C8B-B14F-4D97-AF65-F5344CB8AC3E}">
        <p14:creationId xmlns:p14="http://schemas.microsoft.com/office/powerpoint/2010/main" val="1638460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181600" y="5449669"/>
            <a:ext cx="1714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Table 1-1 </a:t>
            </a:r>
            <a:r>
              <a:rPr lang="en-US" sz="1200" dirty="0"/>
              <a:t>Ports used with desktop and mobile computers (continued)</a:t>
            </a:r>
            <a:endParaRPr lang="en-US" sz="1200" b="1" dirty="0"/>
          </a:p>
        </p:txBody>
      </p:sp>
      <p:pic>
        <p:nvPicPr>
          <p:cNvPr id="7" name="Picture 6" descr="Ports used with desktop and mobile computers (continued)" title="Table 1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399" y="1371600"/>
            <a:ext cx="3440553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248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Inside the Case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A+ Guide to Hardware, 9th Edition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6E6526-36D6-462C-9109-9F90B3E0C05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400800" y="4800600"/>
            <a:ext cx="1714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Table 1-1 </a:t>
            </a:r>
            <a:r>
              <a:rPr lang="en-US" sz="1200" dirty="0"/>
              <a:t>Ports used with desktop and mobile computers (continued)</a:t>
            </a:r>
            <a:endParaRPr lang="en-US" sz="1200" b="1" dirty="0"/>
          </a:p>
        </p:txBody>
      </p:sp>
      <p:pic>
        <p:nvPicPr>
          <p:cNvPr id="3" name="Picture 2" descr="Ports used with desktop and mobile computers (continued)" title="Table 1-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111" y="1676400"/>
            <a:ext cx="5002578" cy="388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953969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Default Design">
  <a:themeElements>
    <a:clrScheme name="1_Default Design 8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FF"/>
      </a:accent1>
      <a:accent2>
        <a:srgbClr val="3333CC"/>
      </a:accent2>
      <a:accent3>
        <a:srgbClr val="FFFFFF"/>
      </a:accent3>
      <a:accent4>
        <a:srgbClr val="000000"/>
      </a:accent4>
      <a:accent5>
        <a:srgbClr val="FFFFFF"/>
      </a:accent5>
      <a:accent6>
        <a:srgbClr val="2D2DB9"/>
      </a:accent6>
      <a:hlink>
        <a:srgbClr val="FFFFFF"/>
      </a:hlink>
      <a:folHlink>
        <a:srgbClr val="B2B2B2"/>
      </a:folHlink>
    </a:clrScheme>
    <a:fontScheme name="1_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8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2D2DB9"/>
        </a:accent6>
        <a:hlink>
          <a:srgbClr val="FFFF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6109</Words>
  <Application>Microsoft Office PowerPoint</Application>
  <PresentationFormat>On-screen Show (4:3)</PresentationFormat>
  <Paragraphs>928</Paragraphs>
  <Slides>57</Slides>
  <Notes>57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57</vt:i4>
      </vt:variant>
    </vt:vector>
  </HeadingPairs>
  <TitlesOfParts>
    <vt:vector size="62" baseType="lpstr">
      <vt:lpstr>Arial</vt:lpstr>
      <vt:lpstr>Calibri</vt:lpstr>
      <vt:lpstr>Times New Roman</vt:lpstr>
      <vt:lpstr>Default Design</vt:lpstr>
      <vt:lpstr>1_Default Design</vt:lpstr>
      <vt:lpstr>About the Presentations</vt:lpstr>
      <vt:lpstr>A+ Guide to Hardware, 9th Edition</vt:lpstr>
      <vt:lpstr>Objectives</vt:lpstr>
      <vt:lpstr>Objectives</vt:lpstr>
      <vt:lpstr>What’s Inside the Case</vt:lpstr>
      <vt:lpstr>What’s Inside the Case</vt:lpstr>
      <vt:lpstr>What’s Inside the Case</vt:lpstr>
      <vt:lpstr>What’s Inside the Case</vt:lpstr>
      <vt:lpstr>What’s Inside the Case</vt:lpstr>
      <vt:lpstr>What’s Inside the Case</vt:lpstr>
      <vt:lpstr>What’s Inside the Case</vt:lpstr>
      <vt:lpstr>What’s Inside the Case</vt:lpstr>
      <vt:lpstr>What’s Inside the Case</vt:lpstr>
      <vt:lpstr>What’s Inside the Case</vt:lpstr>
      <vt:lpstr>What’s Inside the Case</vt:lpstr>
      <vt:lpstr>Form Factors Used by Computer Cases, Power Supplies, and Motherboards</vt:lpstr>
      <vt:lpstr>Form Factors Used by Computer Cases, Power Supplies, and Motherboards</vt:lpstr>
      <vt:lpstr>Form Factors Used by Computer Cases, Power Supplies, and Motherboards</vt:lpstr>
      <vt:lpstr>Form Factors Used by Computer Cases, Power Supplies, and Motherboards</vt:lpstr>
      <vt:lpstr>Form Factors Used by Computer Cases, Power Supplies, and Motherboards</vt:lpstr>
      <vt:lpstr>Drives, Their Cables, and Connectors</vt:lpstr>
      <vt:lpstr>Drives, Their Cables, and Connectors</vt:lpstr>
      <vt:lpstr>First Look at Laptop Computers</vt:lpstr>
      <vt:lpstr>First Look at Laptop Computers</vt:lpstr>
      <vt:lpstr>First Look at Laptop Computers</vt:lpstr>
      <vt:lpstr>First Look at Laptop Computers</vt:lpstr>
      <vt:lpstr>First Look at Laptop Computers</vt:lpstr>
      <vt:lpstr>Special Keys, Buttons, and Input Devices on a Laptop</vt:lpstr>
      <vt:lpstr>ExpressCard Slots</vt:lpstr>
      <vt:lpstr>ExpressCard Slots</vt:lpstr>
      <vt:lpstr>Docking Stations</vt:lpstr>
      <vt:lpstr>Laptop Internal Components</vt:lpstr>
      <vt:lpstr>Laptop Internal Components</vt:lpstr>
      <vt:lpstr>What’s Inside an All-in-One Computer</vt:lpstr>
      <vt:lpstr>What’s Inside an All-in-One Computer</vt:lpstr>
      <vt:lpstr>Maintaining Laptops and Mobile Devices</vt:lpstr>
      <vt:lpstr>Maintaining Laptops and Mobile Devices</vt:lpstr>
      <vt:lpstr>Maintaining Laptops and Mobile Devices</vt:lpstr>
      <vt:lpstr>First Look at Mobile Device Hardware</vt:lpstr>
      <vt:lpstr>First Look at Mobile Device Hardware</vt:lpstr>
      <vt:lpstr>First Look at Mobile Device Hardware</vt:lpstr>
      <vt:lpstr>Connection Types</vt:lpstr>
      <vt:lpstr>Connection Types</vt:lpstr>
      <vt:lpstr>Storage Devices</vt:lpstr>
      <vt:lpstr>Mobile Device Accessories</vt:lpstr>
      <vt:lpstr>Field-Serviceable Parts for Mobile Devices</vt:lpstr>
      <vt:lpstr>Tools Used By a Computer Hardware Technician</vt:lpstr>
      <vt:lpstr>Tools Used By a Computer Hardware Technician</vt:lpstr>
      <vt:lpstr>Post Diagnostic Cards</vt:lpstr>
      <vt:lpstr>Post Diagnostic Cards</vt:lpstr>
      <vt:lpstr>Power Supply Tester</vt:lpstr>
      <vt:lpstr>Multimeter</vt:lpstr>
      <vt:lpstr>Loopback Plugs</vt:lpstr>
      <vt:lpstr>Summary </vt:lpstr>
      <vt:lpstr>Summary </vt:lpstr>
      <vt:lpstr>Summary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383</cp:revision>
  <dcterms:created xsi:type="dcterms:W3CDTF">2007-07-09T21:56:01Z</dcterms:created>
  <dcterms:modified xsi:type="dcterms:W3CDTF">2021-01-28T20:34:30Z</dcterms:modified>
</cp:coreProperties>
</file>

<file path=docProps/thumbnail.jpeg>
</file>